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svg"/><Relationship Id="rId3" Type="http://schemas.openxmlformats.org/officeDocument/2006/relationships/image" Target="../media/image-1-3.png"/><Relationship Id="rId4" Type="http://schemas.openxmlformats.org/officeDocument/2006/relationships/image" Target="../media/image-1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svg"/><Relationship Id="rId3" Type="http://schemas.openxmlformats.org/officeDocument/2006/relationships/image" Target="../media/image-2-3.png"/><Relationship Id="rId4" Type="http://schemas.openxmlformats.org/officeDocument/2006/relationships/image" Target="../media/image-2-4.svg"/><Relationship Id="rId5" Type="http://schemas.openxmlformats.org/officeDocument/2006/relationships/image" Target="../media/image-2-5.png"/><Relationship Id="rId6" Type="http://schemas.openxmlformats.org/officeDocument/2006/relationships/image" Target="../media/image-2-6.svg"/><Relationship Id="rId7" Type="http://schemas.openxmlformats.org/officeDocument/2006/relationships/image" Target="../media/image-2-7.png"/><Relationship Id="rId8" Type="http://schemas.openxmlformats.org/officeDocument/2006/relationships/image" Target="../media/image-2-8.svg"/><Relationship Id="rId9" Type="http://schemas.openxmlformats.org/officeDocument/2006/relationships/image" Target="../media/image-2-9.png"/><Relationship Id="rId10" Type="http://schemas.openxmlformats.org/officeDocument/2006/relationships/image" Target="../media/image-2-10.svg"/><Relationship Id="rId11" Type="http://schemas.openxmlformats.org/officeDocument/2006/relationships/image" Target="../media/image-2-11.png"/><Relationship Id="rId12" Type="http://schemas.openxmlformats.org/officeDocument/2006/relationships/image" Target="../media/image-2-12.svg"/><Relationship Id="rId13" Type="http://schemas.openxmlformats.org/officeDocument/2006/relationships/image" Target="../media/image-2-13.png"/><Relationship Id="rId14" Type="http://schemas.openxmlformats.org/officeDocument/2006/relationships/image" Target="../media/image-2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image" Target="../media/image-3-3.png"/><Relationship Id="rId4" Type="http://schemas.openxmlformats.org/officeDocument/2006/relationships/image" Target="../media/image-3-4.svg"/><Relationship Id="rId5" Type="http://schemas.openxmlformats.org/officeDocument/2006/relationships/image" Target="../media/image-3-5.png"/><Relationship Id="rId6" Type="http://schemas.openxmlformats.org/officeDocument/2006/relationships/image" Target="../media/image-3-6.svg"/><Relationship Id="rId7" Type="http://schemas.openxmlformats.org/officeDocument/2006/relationships/image" Target="../media/image-3-7.png"/><Relationship Id="rId8" Type="http://schemas.openxmlformats.org/officeDocument/2006/relationships/image" Target="../media/image-3-8.svg"/><Relationship Id="rId9" Type="http://schemas.openxmlformats.org/officeDocument/2006/relationships/image" Target="../media/image-3-9.png"/><Relationship Id="rId10" Type="http://schemas.openxmlformats.org/officeDocument/2006/relationships/image" Target="../media/image-3-10.sv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svg"/><Relationship Id="rId5" Type="http://schemas.openxmlformats.org/officeDocument/2006/relationships/image" Target="../media/image-4-5.png"/><Relationship Id="rId6" Type="http://schemas.openxmlformats.org/officeDocument/2006/relationships/image" Target="../media/image-4-6.svg"/><Relationship Id="rId7" Type="http://schemas.openxmlformats.org/officeDocument/2006/relationships/image" Target="../media/image-4-7.png"/><Relationship Id="rId8" Type="http://schemas.openxmlformats.org/officeDocument/2006/relationships/image" Target="../media/image-4-8.svg"/><Relationship Id="rId9" Type="http://schemas.openxmlformats.org/officeDocument/2006/relationships/image" Target="../media/image-4-9.png"/><Relationship Id="rId10" Type="http://schemas.openxmlformats.org/officeDocument/2006/relationships/image" Target="../media/image-4-10.svg"/><Relationship Id="rId11" Type="http://schemas.openxmlformats.org/officeDocument/2006/relationships/image" Target="../media/image-4-11.png"/><Relationship Id="rId12" Type="http://schemas.openxmlformats.org/officeDocument/2006/relationships/image" Target="../media/image-4-12.svg"/><Relationship Id="rId13" Type="http://schemas.openxmlformats.org/officeDocument/2006/relationships/image" Target="../media/image-4-13.png"/><Relationship Id="rId14" Type="http://schemas.openxmlformats.org/officeDocument/2006/relationships/image" Target="../media/image-4-14.svg"/><Relationship Id="rId15" Type="http://schemas.openxmlformats.org/officeDocument/2006/relationships/image" Target="../media/image-4-15.png"/><Relationship Id="rId16" Type="http://schemas.openxmlformats.org/officeDocument/2006/relationships/image" Target="../media/image-4-16.svg"/><Relationship Id="rId17" Type="http://schemas.openxmlformats.org/officeDocument/2006/relationships/image" Target="../media/image-4-17.png"/><Relationship Id="rId18" Type="http://schemas.openxmlformats.org/officeDocument/2006/relationships/image" Target="../media/image-4-18.svg"/><Relationship Id="rId19" Type="http://schemas.openxmlformats.org/officeDocument/2006/relationships/image" Target="../media/image-4-19.png"/><Relationship Id="rId20" Type="http://schemas.openxmlformats.org/officeDocument/2006/relationships/image" Target="../media/image-4-20.svg"/><Relationship Id="rId21" Type="http://schemas.openxmlformats.org/officeDocument/2006/relationships/image" Target="../media/image-4-21.png"/><Relationship Id="rId22" Type="http://schemas.openxmlformats.org/officeDocument/2006/relationships/image" Target="../media/image-4-22.svg"/><Relationship Id="rId23" Type="http://schemas.openxmlformats.org/officeDocument/2006/relationships/image" Target="../media/image-4-23.png"/><Relationship Id="rId24" Type="http://schemas.openxmlformats.org/officeDocument/2006/relationships/image" Target="../media/image-4-24.svg"/><Relationship Id="rId25" Type="http://schemas.openxmlformats.org/officeDocument/2006/relationships/image" Target="../media/image-4-25.png"/><Relationship Id="rId26" Type="http://schemas.openxmlformats.org/officeDocument/2006/relationships/image" Target="../media/image-4-26.svg"/><Relationship Id="rId27" Type="http://schemas.openxmlformats.org/officeDocument/2006/relationships/image" Target="../media/image-4-27.png"/><Relationship Id="rId28" Type="http://schemas.openxmlformats.org/officeDocument/2006/relationships/image" Target="../media/image-4-28.svg"/><Relationship Id="rId29" Type="http://schemas.openxmlformats.org/officeDocument/2006/relationships/image" Target="../media/image-4-29.png"/><Relationship Id="rId30" Type="http://schemas.openxmlformats.org/officeDocument/2006/relationships/image" Target="../media/image-4-30.svg"/><Relationship Id="rId31" Type="http://schemas.openxmlformats.org/officeDocument/2006/relationships/slideLayout" Target="../slideLayouts/slideLayout1.xml"/><Relationship Id="rId3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image" Target="../media/image-5-3.png"/><Relationship Id="rId4" Type="http://schemas.openxmlformats.org/officeDocument/2006/relationships/image" Target="../media/image-5-4.svg"/><Relationship Id="rId5" Type="http://schemas.openxmlformats.org/officeDocument/2006/relationships/image" Target="../media/image-5-5.png"/><Relationship Id="rId6" Type="http://schemas.openxmlformats.org/officeDocument/2006/relationships/image" Target="../media/image-5-6.svg"/><Relationship Id="rId7" Type="http://schemas.openxmlformats.org/officeDocument/2006/relationships/image" Target="../media/image-5-7.png"/><Relationship Id="rId8" Type="http://schemas.openxmlformats.org/officeDocument/2006/relationships/image" Target="../media/image-5-8.svg"/><Relationship Id="rId9" Type="http://schemas.openxmlformats.org/officeDocument/2006/relationships/image" Target="../media/image-5-9.png"/><Relationship Id="rId10" Type="http://schemas.openxmlformats.org/officeDocument/2006/relationships/image" Target="../media/image-5-10.svg"/><Relationship Id="rId11" Type="http://schemas.openxmlformats.org/officeDocument/2006/relationships/image" Target="../media/image-5-11.png"/><Relationship Id="rId12" Type="http://schemas.openxmlformats.org/officeDocument/2006/relationships/image" Target="../media/image-5-12.svg"/><Relationship Id="rId13" Type="http://schemas.openxmlformats.org/officeDocument/2006/relationships/image" Target="../media/image-5-13.png"/><Relationship Id="rId14" Type="http://schemas.openxmlformats.org/officeDocument/2006/relationships/image" Target="../media/image-5-14.svg"/><Relationship Id="rId15" Type="http://schemas.openxmlformats.org/officeDocument/2006/relationships/image" Target="../media/image-5-15.png"/><Relationship Id="rId16" Type="http://schemas.openxmlformats.org/officeDocument/2006/relationships/image" Target="../media/image-5-16.svg"/><Relationship Id="rId17" Type="http://schemas.openxmlformats.org/officeDocument/2006/relationships/image" Target="../media/image-5-17.png"/><Relationship Id="rId18" Type="http://schemas.openxmlformats.org/officeDocument/2006/relationships/image" Target="../media/image-5-18.svg"/><Relationship Id="rId19" Type="http://schemas.openxmlformats.org/officeDocument/2006/relationships/image" Target="../media/image-5-19.png"/><Relationship Id="rId20" Type="http://schemas.openxmlformats.org/officeDocument/2006/relationships/image" Target="../media/image-5-20.svg"/><Relationship Id="rId21" Type="http://schemas.openxmlformats.org/officeDocument/2006/relationships/image" Target="../media/image-5-21.png"/><Relationship Id="rId22" Type="http://schemas.openxmlformats.org/officeDocument/2006/relationships/image" Target="../media/image-5-22.svg"/><Relationship Id="rId23" Type="http://schemas.openxmlformats.org/officeDocument/2006/relationships/image" Target="../media/image-5-23.png"/><Relationship Id="rId24" Type="http://schemas.openxmlformats.org/officeDocument/2006/relationships/image" Target="../media/image-5-24.svg"/><Relationship Id="rId25" Type="http://schemas.openxmlformats.org/officeDocument/2006/relationships/image" Target="../media/image-5-25.png"/><Relationship Id="rId26" Type="http://schemas.openxmlformats.org/officeDocument/2006/relationships/image" Target="../media/image-5-26.svg"/><Relationship Id="rId27" Type="http://schemas.openxmlformats.org/officeDocument/2006/relationships/image" Target="../media/image-5-27.png"/><Relationship Id="rId28" Type="http://schemas.openxmlformats.org/officeDocument/2006/relationships/image" Target="../media/image-5-28.svg"/><Relationship Id="rId29" Type="http://schemas.openxmlformats.org/officeDocument/2006/relationships/image" Target="../media/image-5-29.png"/><Relationship Id="rId30" Type="http://schemas.openxmlformats.org/officeDocument/2006/relationships/image" Target="../media/image-5-30.svg"/><Relationship Id="rId31" Type="http://schemas.openxmlformats.org/officeDocument/2006/relationships/image" Target="../media/image-5-31.png"/><Relationship Id="rId32" Type="http://schemas.openxmlformats.org/officeDocument/2006/relationships/image" Target="../media/image-5-32.svg"/><Relationship Id="rId33" Type="http://schemas.openxmlformats.org/officeDocument/2006/relationships/image" Target="../media/image-5-33.png"/><Relationship Id="rId34" Type="http://schemas.openxmlformats.org/officeDocument/2006/relationships/image" Target="../media/image-5-34.svg"/><Relationship Id="rId35" Type="http://schemas.openxmlformats.org/officeDocument/2006/relationships/slideLayout" Target="../slideLayouts/slideLayout1.xml"/><Relationship Id="rId3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image" Target="../media/image-6-7.png"/><Relationship Id="rId8" Type="http://schemas.openxmlformats.org/officeDocument/2006/relationships/image" Target="../media/image-6-8.svg"/><Relationship Id="rId9" Type="http://schemas.openxmlformats.org/officeDocument/2006/relationships/image" Target="../media/image-6-9.png"/><Relationship Id="rId10" Type="http://schemas.openxmlformats.org/officeDocument/2006/relationships/image" Target="../media/image-6-10.svg"/><Relationship Id="rId11" Type="http://schemas.openxmlformats.org/officeDocument/2006/relationships/image" Target="../media/image-6-11.png"/><Relationship Id="rId12" Type="http://schemas.openxmlformats.org/officeDocument/2006/relationships/image" Target="../media/image-6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image" Target="../media/image-7-9.png"/><Relationship Id="rId10" Type="http://schemas.openxmlformats.org/officeDocument/2006/relationships/image" Target="../media/image-7-10.svg"/><Relationship Id="rId11" Type="http://schemas.openxmlformats.org/officeDocument/2006/relationships/image" Target="../media/image-7-11.png"/><Relationship Id="rId12" Type="http://schemas.openxmlformats.org/officeDocument/2006/relationships/image" Target="../media/image-7-12.svg"/><Relationship Id="rId13" Type="http://schemas.openxmlformats.org/officeDocument/2006/relationships/image" Target="../media/image-7-13.png"/><Relationship Id="rId14" Type="http://schemas.openxmlformats.org/officeDocument/2006/relationships/image" Target="../media/image-7-14.sv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svg"/><Relationship Id="rId4" Type="http://schemas.openxmlformats.org/officeDocument/2006/relationships/image" Target="../media/image-11-4.png"/><Relationship Id="rId5" Type="http://schemas.openxmlformats.org/officeDocument/2006/relationships/image" Target="../media/image-11-5.svg"/><Relationship Id="rId6" Type="http://schemas.openxmlformats.org/officeDocument/2006/relationships/image" Target="../media/image-11-6.png"/><Relationship Id="rId7" Type="http://schemas.openxmlformats.org/officeDocument/2006/relationships/image" Target="../media/image-11-7.svg"/><Relationship Id="rId8" Type="http://schemas.openxmlformats.org/officeDocument/2006/relationships/image" Target="../media/image-11-8.png"/><Relationship Id="rId9" Type="http://schemas.openxmlformats.org/officeDocument/2006/relationships/image" Target="../media/image-11-9.sv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sv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svg"/><Relationship Id="rId14" Type="http://schemas.openxmlformats.org/officeDocument/2006/relationships/image" Target="../media/image-11-14.png"/><Relationship Id="rId15" Type="http://schemas.openxmlformats.org/officeDocument/2006/relationships/image" Target="../media/image-11-15.svg"/><Relationship Id="rId16" Type="http://schemas.openxmlformats.org/officeDocument/2006/relationships/image" Target="../media/image-11-16.png"/><Relationship Id="rId17" Type="http://schemas.openxmlformats.org/officeDocument/2006/relationships/image" Target="../media/image-11-17.svg"/><Relationship Id="rId18" Type="http://schemas.openxmlformats.org/officeDocument/2006/relationships/image" Target="../media/image-11-18.png"/><Relationship Id="rId19" Type="http://schemas.openxmlformats.org/officeDocument/2006/relationships/image" Target="../media/image-11-19.svg"/><Relationship Id="rId20" Type="http://schemas.openxmlformats.org/officeDocument/2006/relationships/image" Target="../media/image-11-20.png"/><Relationship Id="rId21" Type="http://schemas.openxmlformats.org/officeDocument/2006/relationships/image" Target="../media/image-11-21.svg"/><Relationship Id="rId22" Type="http://schemas.openxmlformats.org/officeDocument/2006/relationships/image" Target="../media/image-11-22.png"/><Relationship Id="rId23" Type="http://schemas.openxmlformats.org/officeDocument/2006/relationships/image" Target="../media/image-11-23.svg"/><Relationship Id="rId24" Type="http://schemas.openxmlformats.org/officeDocument/2006/relationships/image" Target="../media/image-11-24.png"/><Relationship Id="rId25" Type="http://schemas.openxmlformats.org/officeDocument/2006/relationships/image" Target="../media/image-11-25.svg"/><Relationship Id="rId26" Type="http://schemas.openxmlformats.org/officeDocument/2006/relationships/slideLayout" Target="../slideLayouts/slideLayout1.xml"/><Relationship Id="rId2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image" Target="../media/image-12-9.png"/><Relationship Id="rId10" Type="http://schemas.openxmlformats.org/officeDocument/2006/relationships/image" Target="../media/image-12-10.sv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5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80000" t="50000" r="2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0D3C64">
                  <a:alpha val="40000"/>
                </a:srgbClr>
              </a:gs>
              <a:gs pos="65000">
                <a:srgbClr val="000000">
                  <a:alpha val="0"/>
                </a:srgbClr>
              </a:gs>
            </a:gsLst>
            <a:path path="circle">
              <a:fillToRect l="20000" t="80000" r="80000" b="2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10000" t="20000" r="90000" b="8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35421" cy="51435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C9A84C"/>
              </a:gs>
              <a:gs pos="7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35421" y="5135910"/>
            <a:ext cx="9108579" cy="7590"/>
          </a:xfrm>
          <a:prstGeom prst="rect">
            <a:avLst/>
          </a:prstGeom>
          <a:gradFill rotWithShape="1">
            <a:gsLst>
              <a:gs pos="0">
                <a:srgbClr val="C9A84C">
                  <a:alpha val="50000"/>
                </a:srgbClr>
              </a:gs>
              <a:gs pos="50000">
                <a:srgbClr val="C9A84C">
                  <a:alpha val="1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alphaModFix amt="18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357640" y="2357140"/>
            <a:ext cx="2786360" cy="2786360"/>
          </a:xfrm>
          <a:prstGeom prst="rect">
            <a:avLst/>
          </a:prstGeom>
        </p:spPr>
      </p:pic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7966" y="4629903"/>
            <a:ext cx="220370" cy="132588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92944" y="4620964"/>
            <a:ext cx="1431325" cy="15046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85"/>
              </a:lnSpc>
              <a:buNone/>
            </a:pPr>
            <a:r>
              <a:rPr lang="en-US" sz="790" b="1" dirty="0">
                <a:solidFill>
                  <a:srgbClr val="8AA3B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ONE BENEFICIARY</a:t>
            </a:r>
            <a:endParaRPr lang="en-US" sz="790" dirty="0"/>
          </a:p>
        </p:txBody>
      </p:sp>
      <p:sp>
        <p:nvSpPr>
          <p:cNvPr id="10" name="Text 6"/>
          <p:cNvSpPr/>
          <p:nvPr/>
        </p:nvSpPr>
        <p:spPr>
          <a:xfrm>
            <a:off x="2065139" y="4624388"/>
            <a:ext cx="7590" cy="143470"/>
          </a:xfrm>
          <a:prstGeom prst="rect">
            <a:avLst/>
          </a:prstGeom>
          <a:solidFill>
            <a:srgbClr val="C9A84C">
              <a:alpha val="3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7"/>
          <p:cNvSpPr/>
          <p:nvPr/>
        </p:nvSpPr>
        <p:spPr>
          <a:xfrm>
            <a:off x="2143720" y="4631382"/>
            <a:ext cx="158095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dirty="0">
                <a:solidFill>
                  <a:srgbClr val="8AA3BF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 &amp; LEGACY PLATFORM</a:t>
            </a:r>
            <a:endParaRPr lang="en-US" sz="680" dirty="0"/>
          </a:p>
        </p:txBody>
      </p:sp>
      <p:sp>
        <p:nvSpPr>
          <p:cNvPr id="12" name="Text 8"/>
          <p:cNvSpPr/>
          <p:nvPr/>
        </p:nvSpPr>
        <p:spPr>
          <a:xfrm>
            <a:off x="685800" y="1602953"/>
            <a:ext cx="200620" cy="7590"/>
          </a:xfrm>
          <a:prstGeom prst="rect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9"/>
          <p:cNvSpPr/>
          <p:nvPr/>
        </p:nvSpPr>
        <p:spPr>
          <a:xfrm>
            <a:off x="972741" y="1542008"/>
            <a:ext cx="217768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spc="28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ESTATE PLANNING</a:t>
            </a:r>
            <a:endParaRPr lang="en-US" sz="680" dirty="0"/>
          </a:p>
        </p:txBody>
      </p:sp>
      <p:sp>
        <p:nvSpPr>
          <p:cNvPr id="14" name="Text 10"/>
          <p:cNvSpPr/>
          <p:nvPr/>
        </p:nvSpPr>
        <p:spPr>
          <a:xfrm>
            <a:off x="685800" y="1814959"/>
            <a:ext cx="514350" cy="13841"/>
          </a:xfrm>
          <a:prstGeom prst="rect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1"/>
          <p:cNvSpPr/>
          <p:nvPr/>
        </p:nvSpPr>
        <p:spPr>
          <a:xfrm>
            <a:off x="685800" y="2029420"/>
            <a:ext cx="4793255" cy="6146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4840"/>
              </a:lnSpc>
              <a:spcAft>
                <a:spcPts val="1130"/>
              </a:spcAft>
              <a:buNone/>
            </a:pPr>
            <a:r>
              <a:rPr lang="en-US" sz="4840" b="1" spc="-80" kern="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One Beneficiary</a:t>
            </a:r>
            <a:endParaRPr lang="en-US" sz="4840" dirty="0"/>
          </a:p>
        </p:txBody>
      </p:sp>
      <p:sp>
        <p:nvSpPr>
          <p:cNvPr id="16" name="Text 12"/>
          <p:cNvSpPr/>
          <p:nvPr/>
        </p:nvSpPr>
        <p:spPr>
          <a:xfrm>
            <a:off x="685800" y="2787551"/>
            <a:ext cx="4884555" cy="278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190"/>
              </a:lnSpc>
              <a:spcAft>
                <a:spcPts val="2030"/>
              </a:spcAft>
              <a:buNone/>
            </a:pPr>
            <a:r>
              <a:rPr lang="en-US" sz="1460" spc="170" kern="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 DIGITAL ESTATE OPERATING SYSTEM</a:t>
            </a:r>
            <a:endParaRPr lang="en-US" sz="1460" dirty="0"/>
          </a:p>
        </p:txBody>
      </p:sp>
      <p:sp>
        <p:nvSpPr>
          <p:cNvPr id="17" name="Text 13"/>
          <p:cNvSpPr/>
          <p:nvPr/>
        </p:nvSpPr>
        <p:spPr>
          <a:xfrm>
            <a:off x="685800" y="3323481"/>
            <a:ext cx="717733" cy="277862"/>
          </a:xfrm>
          <a:prstGeom prst="roundRect">
            <a:avLst>
              <a:gd name="adj" fmla="val 10512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45000"/>
              </a:srgbClr>
            </a:solidFill>
          </a:ln>
        </p:spPr>
        <p:txBody>
          <a:bodyPr wrap="none" lIns="128270" tIns="49530" rIns="128270" bIns="49530" rtlCol="0" anchor="t"/>
          <a:lstStyle/>
          <a:p>
            <a:pPr algn="l" indent="0" marL="0">
              <a:buNone/>
            </a:pPr>
            <a:r>
              <a:rPr lang="en-US" sz="840" b="1" spc="14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</a:t>
            </a:r>
            <a:endParaRPr lang="en-US" sz="840" dirty="0"/>
          </a:p>
        </p:txBody>
      </p:sp>
      <p:sp>
        <p:nvSpPr>
          <p:cNvPr id="18" name="Text 14"/>
          <p:cNvSpPr/>
          <p:nvPr/>
        </p:nvSpPr>
        <p:spPr>
          <a:xfrm>
            <a:off x="1389459" y="3323481"/>
            <a:ext cx="836899" cy="277862"/>
          </a:xfrm>
          <a:prstGeom prst="rect">
            <a:avLst/>
          </a:prstGeom>
          <a:noFill/>
          <a:ln/>
        </p:spPr>
        <p:txBody>
          <a:bodyPr wrap="none" lIns="128270" tIns="49530" rIns="128270" bIns="49530" rtlCol="0" anchor="t"/>
          <a:lstStyle/>
          <a:p>
            <a:pPr algn="l" indent="0" marL="0">
              <a:buNone/>
            </a:pPr>
            <a:r>
              <a:rPr lang="en-US" sz="840" b="1" spc="140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TOGGLE</a:t>
            </a:r>
            <a:endParaRPr lang="en-US" sz="840" dirty="0"/>
          </a:p>
        </p:txBody>
      </p:sp>
      <p:sp>
        <p:nvSpPr>
          <p:cNvPr id="19" name="Text 15"/>
          <p:cNvSpPr/>
          <p:nvPr/>
        </p:nvSpPr>
        <p:spPr>
          <a:xfrm>
            <a:off x="2209949" y="3323481"/>
            <a:ext cx="844945" cy="277862"/>
          </a:xfrm>
          <a:prstGeom prst="rect">
            <a:avLst/>
          </a:prstGeom>
          <a:noFill/>
          <a:ln/>
        </p:spPr>
        <p:txBody>
          <a:bodyPr wrap="none" lIns="128270" tIns="49530" rIns="128270" bIns="49530" rtlCol="0" anchor="t"/>
          <a:lstStyle/>
          <a:p>
            <a:pPr algn="l" indent="0" marL="0">
              <a:buNone/>
            </a:pPr>
            <a:r>
              <a:rPr lang="en-US" sz="840" b="1" spc="140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UNLOCK</a:t>
            </a:r>
            <a:endParaRPr lang="en-US" sz="840" dirty="0"/>
          </a:p>
        </p:txBody>
      </p:sp>
      <p:sp>
        <p:nvSpPr>
          <p:cNvPr id="20" name="Text 16"/>
          <p:cNvSpPr/>
          <p:nvPr/>
        </p:nvSpPr>
        <p:spPr>
          <a:xfrm>
            <a:off x="3038326" y="3323481"/>
            <a:ext cx="1007983" cy="277862"/>
          </a:xfrm>
          <a:prstGeom prst="rect">
            <a:avLst/>
          </a:prstGeom>
          <a:noFill/>
          <a:ln/>
        </p:spPr>
        <p:txBody>
          <a:bodyPr wrap="none" lIns="128270" tIns="49530" rIns="128270" bIns="49530" rtlCol="0" anchor="t"/>
          <a:lstStyle/>
          <a:p>
            <a:pPr algn="l" indent="0" marL="0">
              <a:buNone/>
            </a:pPr>
            <a:r>
              <a:rPr lang="en-US" sz="840" b="1" spc="140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</a:t>
            </a:r>
            <a:endParaRPr lang="en-US" sz="84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2857500" cy="2571750"/>
          </a:xfrm>
          <a:prstGeom prst="ellipse">
            <a:avLst/>
          </a:prstGeom>
          <a:gradFill rotWithShape="1">
            <a:gsLst>
              <a:gs pos="0">
                <a:srgbClr val="C9A84C">
                  <a:alpha val="10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572250" y="2857500"/>
            <a:ext cx="2571750" cy="2286000"/>
          </a:xfrm>
          <a:prstGeom prst="ellipse">
            <a:avLst/>
          </a:prstGeom>
          <a:gradFill rotWithShape="1">
            <a:gsLst>
              <a:gs pos="0">
                <a:srgbClr val="C9A84C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953250" y="4868019"/>
            <a:ext cx="102794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BENEFICIARY</a:t>
            </a:r>
            <a:endParaRPr lang="en-US" sz="620" dirty="0"/>
          </a:p>
        </p:txBody>
      </p:sp>
      <p:sp>
        <p:nvSpPr>
          <p:cNvPr id="7" name="Text 5"/>
          <p:cNvSpPr/>
          <p:nvPr/>
        </p:nvSpPr>
        <p:spPr>
          <a:xfrm>
            <a:off x="7944892" y="4916239"/>
            <a:ext cx="21580" cy="21580"/>
          </a:xfrm>
          <a:prstGeom prst="ellipse">
            <a:avLst/>
          </a:prstGeom>
          <a:solidFill>
            <a:srgbClr val="C9A84C">
              <a:alpha val="4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23622" y="4873675"/>
            <a:ext cx="666631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840"/>
              </a:lnSpc>
              <a:buNone/>
            </a:pPr>
            <a:r>
              <a:rPr lang="en-US" sz="56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</a:t>
            </a:r>
            <a:endParaRPr lang="en-US" sz="560" dirty="0"/>
          </a:p>
        </p:txBody>
      </p:sp>
      <p:sp>
        <p:nvSpPr>
          <p:cNvPr id="9" name="Text 7"/>
          <p:cNvSpPr/>
          <p:nvPr/>
        </p:nvSpPr>
        <p:spPr>
          <a:xfrm>
            <a:off x="523875" y="1292572"/>
            <a:ext cx="2590352" cy="21580"/>
          </a:xfrm>
          <a:custGeom>
            <a:avLst/>
            <a:gdLst/>
            <a:ahLst/>
            <a:cxnLst/>
            <a:rect l="l" t="t" r="r" b="b"/>
            <a:pathLst>
              <a:path w="2590352" h="21580">
                <a:moveTo>
                  <a:pt x="114300" y="0"/>
                </a:moveTo>
                <a:lnTo>
                  <a:pt x="2476052" y="0"/>
                </a:lnTo>
                <a:lnTo>
                  <a:pt x="2500738" y="2698"/>
                </a:lnTo>
                <a:lnTo>
                  <a:pt x="2510754" y="5395"/>
                </a:lnTo>
                <a:lnTo>
                  <a:pt x="2518295" y="8093"/>
                </a:lnTo>
                <a:lnTo>
                  <a:pt x="2524531" y="10790"/>
                </a:lnTo>
                <a:lnTo>
                  <a:pt x="2529916" y="13488"/>
                </a:lnTo>
                <a:lnTo>
                  <a:pt x="2534686" y="16185"/>
                </a:lnTo>
                <a:lnTo>
                  <a:pt x="2538981" y="18883"/>
                </a:lnTo>
                <a:lnTo>
                  <a:pt x="2542892" y="21580"/>
                </a:lnTo>
                <a:lnTo>
                  <a:pt x="47461" y="21580"/>
                </a:lnTo>
                <a:lnTo>
                  <a:pt x="51372" y="18883"/>
                </a:lnTo>
                <a:lnTo>
                  <a:pt x="55666" y="16185"/>
                </a:lnTo>
                <a:lnTo>
                  <a:pt x="60436" y="13488"/>
                </a:lnTo>
                <a:lnTo>
                  <a:pt x="65821" y="10790"/>
                </a:lnTo>
                <a:lnTo>
                  <a:pt x="72057" y="8093"/>
                </a:lnTo>
                <a:lnTo>
                  <a:pt x="79599" y="5395"/>
                </a:lnTo>
                <a:lnTo>
                  <a:pt x="89615" y="2698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C9A84C">
                  <a:alpha val="2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2113512" y="1006822"/>
            <a:ext cx="1286466" cy="1286466"/>
          </a:xfrm>
          <a:prstGeom prst="ellipse">
            <a:avLst/>
          </a:prstGeom>
          <a:gradFill rotWithShape="1">
            <a:gsLst>
              <a:gs pos="0">
                <a:srgbClr val="C9A84C">
                  <a:alpha val="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276749" y="1292572"/>
            <a:ext cx="2590352" cy="21580"/>
          </a:xfrm>
          <a:custGeom>
            <a:avLst/>
            <a:gdLst/>
            <a:ahLst/>
            <a:cxnLst/>
            <a:rect l="l" t="t" r="r" b="b"/>
            <a:pathLst>
              <a:path w="2590352" h="21580">
                <a:moveTo>
                  <a:pt x="114300" y="0"/>
                </a:moveTo>
                <a:lnTo>
                  <a:pt x="2476052" y="0"/>
                </a:lnTo>
                <a:lnTo>
                  <a:pt x="2500738" y="2698"/>
                </a:lnTo>
                <a:lnTo>
                  <a:pt x="2510754" y="5395"/>
                </a:lnTo>
                <a:lnTo>
                  <a:pt x="2518295" y="8093"/>
                </a:lnTo>
                <a:lnTo>
                  <a:pt x="2524531" y="10790"/>
                </a:lnTo>
                <a:lnTo>
                  <a:pt x="2529916" y="13488"/>
                </a:lnTo>
                <a:lnTo>
                  <a:pt x="2534686" y="16185"/>
                </a:lnTo>
                <a:lnTo>
                  <a:pt x="2538981" y="18883"/>
                </a:lnTo>
                <a:lnTo>
                  <a:pt x="2542892" y="21580"/>
                </a:lnTo>
                <a:lnTo>
                  <a:pt x="47461" y="21580"/>
                </a:lnTo>
                <a:lnTo>
                  <a:pt x="51372" y="18883"/>
                </a:lnTo>
                <a:lnTo>
                  <a:pt x="55666" y="16185"/>
                </a:lnTo>
                <a:lnTo>
                  <a:pt x="60436" y="13488"/>
                </a:lnTo>
                <a:lnTo>
                  <a:pt x="65821" y="10790"/>
                </a:lnTo>
                <a:lnTo>
                  <a:pt x="72057" y="8093"/>
                </a:lnTo>
                <a:lnTo>
                  <a:pt x="79599" y="5395"/>
                </a:lnTo>
                <a:lnTo>
                  <a:pt x="89615" y="2698"/>
                </a:lnTo>
                <a:close/>
              </a:path>
            </a:pathLst>
          </a:custGeom>
          <a:gradFill rotWithShape="1">
            <a:gsLst>
              <a:gs pos="0">
                <a:srgbClr val="E0896C"/>
              </a:gs>
              <a:gs pos="100000">
                <a:srgbClr val="E0896C">
                  <a:alpha val="1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866386" y="1006822"/>
            <a:ext cx="1286466" cy="1286466"/>
          </a:xfrm>
          <a:prstGeom prst="ellipse">
            <a:avLst/>
          </a:prstGeom>
          <a:gradFill rotWithShape="1">
            <a:gsLst>
              <a:gs pos="0">
                <a:srgbClr val="C9A84C">
                  <a:alpha val="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029623" y="1292572"/>
            <a:ext cx="2590505" cy="21580"/>
          </a:xfrm>
          <a:custGeom>
            <a:avLst/>
            <a:gdLst/>
            <a:ahLst/>
            <a:cxnLst/>
            <a:rect l="l" t="t" r="r" b="b"/>
            <a:pathLst>
              <a:path w="2590505" h="21580">
                <a:moveTo>
                  <a:pt x="114300" y="0"/>
                </a:moveTo>
                <a:lnTo>
                  <a:pt x="2476205" y="0"/>
                </a:lnTo>
                <a:lnTo>
                  <a:pt x="2500890" y="2698"/>
                </a:lnTo>
                <a:lnTo>
                  <a:pt x="2510906" y="5395"/>
                </a:lnTo>
                <a:lnTo>
                  <a:pt x="2518448" y="8093"/>
                </a:lnTo>
                <a:lnTo>
                  <a:pt x="2524683" y="10790"/>
                </a:lnTo>
                <a:lnTo>
                  <a:pt x="2530069" y="13488"/>
                </a:lnTo>
                <a:lnTo>
                  <a:pt x="2534839" y="16185"/>
                </a:lnTo>
                <a:lnTo>
                  <a:pt x="2539133" y="18883"/>
                </a:lnTo>
                <a:lnTo>
                  <a:pt x="2543044" y="21580"/>
                </a:lnTo>
                <a:lnTo>
                  <a:pt x="47461" y="21580"/>
                </a:lnTo>
                <a:lnTo>
                  <a:pt x="51372" y="18883"/>
                </a:lnTo>
                <a:lnTo>
                  <a:pt x="55666" y="16185"/>
                </a:lnTo>
                <a:lnTo>
                  <a:pt x="60436" y="13488"/>
                </a:lnTo>
                <a:lnTo>
                  <a:pt x="65821" y="10790"/>
                </a:lnTo>
                <a:lnTo>
                  <a:pt x="72057" y="8093"/>
                </a:lnTo>
                <a:lnTo>
                  <a:pt x="79599" y="5395"/>
                </a:lnTo>
                <a:lnTo>
                  <a:pt x="89615" y="2698"/>
                </a:lnTo>
                <a:close/>
              </a:path>
            </a:pathLst>
          </a:custGeom>
          <a:gradFill rotWithShape="1">
            <a:gsLst>
              <a:gs pos="0">
                <a:srgbClr val="7AAED6"/>
              </a:gs>
              <a:gs pos="100000">
                <a:srgbClr val="7AAED6">
                  <a:alpha val="1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7619402" y="1006822"/>
            <a:ext cx="1286466" cy="1286466"/>
          </a:xfrm>
          <a:prstGeom prst="ellipse">
            <a:avLst/>
          </a:prstGeom>
          <a:gradFill rotWithShape="1">
            <a:gsLst>
              <a:gs pos="0">
                <a:srgbClr val="C9A84C">
                  <a:alpha val="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514350" y="429816"/>
            <a:ext cx="200620" cy="13841"/>
          </a:xfrm>
          <a:prstGeom prst="roundRect">
            <a:avLst>
              <a:gd name="adj" fmla="val 100932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85961" y="372070"/>
            <a:ext cx="1124203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CONTEXT</a:t>
            </a:r>
            <a:endParaRPr lang="en-US" sz="680" dirty="0"/>
          </a:p>
        </p:txBody>
      </p:sp>
      <p:sp>
        <p:nvSpPr>
          <p:cNvPr id="17" name="Text 15"/>
          <p:cNvSpPr/>
          <p:nvPr/>
        </p:nvSpPr>
        <p:spPr>
          <a:xfrm>
            <a:off x="514350" y="544711"/>
            <a:ext cx="8521065" cy="4018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164"/>
              </a:lnSpc>
              <a:spcAft>
                <a:spcPts val="450"/>
              </a:spcAft>
              <a:buNone/>
            </a:pPr>
            <a:r>
              <a:rPr lang="en-US" sz="2930" spc="-29" kern="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 </a:t>
            </a:r>
            <a:pPr algn="l" indent="0" marL="0">
              <a:lnSpc>
                <a:spcPts val="3164"/>
              </a:lnSpc>
              <a:spcAft>
                <a:spcPts val="450"/>
              </a:spcAft>
              <a:buNone/>
            </a:pPr>
            <a:r>
              <a:rPr lang="en-US" sz="2930" b="1" spc="-29" kern="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$68 Trillion</a:t>
            </a:r>
            <a:pPr algn="l" indent="0" marL="0">
              <a:lnSpc>
                <a:spcPts val="3164"/>
              </a:lnSpc>
              <a:spcAft>
                <a:spcPts val="450"/>
              </a:spcAft>
              <a:buNone/>
            </a:pPr>
            <a:r>
              <a:rPr lang="en-US" sz="2930" spc="-29" kern="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 Problem</a:t>
            </a:r>
            <a:endParaRPr lang="en-US" sz="2930" dirty="0"/>
          </a:p>
        </p:txBody>
      </p:sp>
      <p:sp>
        <p:nvSpPr>
          <p:cNvPr id="18" name="Text 16"/>
          <p:cNvSpPr/>
          <p:nvPr/>
        </p:nvSpPr>
        <p:spPr>
          <a:xfrm>
            <a:off x="514350" y="1003697"/>
            <a:ext cx="514350" cy="21580"/>
          </a:xfrm>
          <a:prstGeom prst="roundRect">
            <a:avLst>
              <a:gd name="adj" fmla="val 64736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2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514350" y="1283047"/>
            <a:ext cx="2609404" cy="2903934"/>
          </a:xfrm>
          <a:prstGeom prst="roundRect">
            <a:avLst>
              <a:gd name="adj" fmla="val 4380"/>
            </a:avLst>
          </a:prstGeom>
          <a:solidFill>
            <a:srgbClr val="162032"/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738485" y="1521172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1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9577" y="1612264"/>
            <a:ext cx="132588" cy="132588"/>
          </a:xfrm>
          <a:prstGeom prst="rect">
            <a:avLst/>
          </a:prstGeom>
        </p:spPr>
      </p:pic>
      <p:sp>
        <p:nvSpPr>
          <p:cNvPr id="22" name="Text 19"/>
          <p:cNvSpPr/>
          <p:nvPr/>
        </p:nvSpPr>
        <p:spPr>
          <a:xfrm>
            <a:off x="738485" y="1979563"/>
            <a:ext cx="2269190" cy="486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30"/>
              </a:lnSpc>
              <a:buNone/>
            </a:pPr>
            <a:r>
              <a:rPr lang="en-US" sz="3830" b="1" spc="-77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$68T+</a:t>
            </a:r>
            <a:endParaRPr lang="en-US" sz="3830" dirty="0"/>
          </a:p>
        </p:txBody>
      </p:sp>
      <p:sp>
        <p:nvSpPr>
          <p:cNvPr id="23" name="Text 20"/>
          <p:cNvSpPr/>
          <p:nvPr/>
        </p:nvSpPr>
        <p:spPr>
          <a:xfrm>
            <a:off x="738485" y="2637234"/>
            <a:ext cx="257770" cy="13841"/>
          </a:xfrm>
          <a:prstGeom prst="roundRect">
            <a:avLst>
              <a:gd name="adj" fmla="val 55054"/>
            </a:avLst>
          </a:prstGeom>
          <a:solidFill>
            <a:srgbClr val="C9A84C">
              <a:alpha val="3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1"/>
          <p:cNvSpPr/>
          <p:nvPr/>
        </p:nvSpPr>
        <p:spPr>
          <a:xfrm>
            <a:off x="738485" y="2751386"/>
            <a:ext cx="1748790" cy="521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5"/>
              </a:lnSpc>
              <a:buNone/>
            </a:pPr>
            <a:r>
              <a:rPr lang="en-US" sz="90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Wealth transferring in the Great Wealth Transfer between 2024 and 2045</a:t>
            </a:r>
            <a:endParaRPr lang="en-US" sz="900" dirty="0"/>
          </a:p>
        </p:txBody>
      </p:sp>
      <p:sp>
        <p:nvSpPr>
          <p:cNvPr id="25" name="Text 22"/>
          <p:cNvSpPr/>
          <p:nvPr/>
        </p:nvSpPr>
        <p:spPr>
          <a:xfrm>
            <a:off x="738485" y="3376464"/>
            <a:ext cx="1239589" cy="177299"/>
          </a:xfrm>
          <a:prstGeom prst="roundRect">
            <a:avLst>
              <a:gd name="adj" fmla="val 80943"/>
            </a:avLst>
          </a:prstGeom>
          <a:solidFill>
            <a:srgbClr val="C9A84C">
              <a:alpha val="12000"/>
            </a:srgbClr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GREATEST IN HISTORY</a:t>
            </a:r>
            <a:endParaRPr lang="en-US" sz="620" dirty="0"/>
          </a:p>
        </p:txBody>
      </p:sp>
      <p:pic>
        <p:nvPicPr>
          <p:cNvPr id="2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69822" y="3390686"/>
            <a:ext cx="132588" cy="132588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3267224" y="1283047"/>
            <a:ext cx="2609404" cy="2903934"/>
          </a:xfrm>
          <a:prstGeom prst="roundRect">
            <a:avLst>
              <a:gd name="adj" fmla="val 4380"/>
            </a:avLst>
          </a:prstGeom>
          <a:solidFill>
            <a:srgbClr val="162032"/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4"/>
          <p:cNvSpPr/>
          <p:nvPr/>
        </p:nvSpPr>
        <p:spPr>
          <a:xfrm>
            <a:off x="3491359" y="1521172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E0896C">
              <a:alpha val="10000"/>
            </a:srgbClr>
          </a:solidFill>
          <a:ln w="9525">
            <a:solidFill>
              <a:srgbClr val="E0896C">
                <a:alpha val="3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82451" y="1612264"/>
            <a:ext cx="132588" cy="132588"/>
          </a:xfrm>
          <a:prstGeom prst="rect">
            <a:avLst/>
          </a:prstGeom>
        </p:spPr>
      </p:pic>
      <p:sp>
        <p:nvSpPr>
          <p:cNvPr id="30" name="Text 25"/>
          <p:cNvSpPr/>
          <p:nvPr/>
        </p:nvSpPr>
        <p:spPr>
          <a:xfrm>
            <a:off x="3491359" y="1979563"/>
            <a:ext cx="2269190" cy="486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30"/>
              </a:lnSpc>
              <a:buNone/>
            </a:pPr>
            <a:r>
              <a:rPr lang="en-US" sz="3830" b="1" spc="-77" kern="0" dirty="0">
                <a:solidFill>
                  <a:srgbClr val="E08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60%</a:t>
            </a:r>
            <a:endParaRPr lang="en-US" sz="3830" dirty="0"/>
          </a:p>
        </p:txBody>
      </p:sp>
      <p:sp>
        <p:nvSpPr>
          <p:cNvPr id="31" name="Text 26"/>
          <p:cNvSpPr/>
          <p:nvPr/>
        </p:nvSpPr>
        <p:spPr>
          <a:xfrm>
            <a:off x="3491359" y="2637234"/>
            <a:ext cx="257770" cy="13841"/>
          </a:xfrm>
          <a:prstGeom prst="roundRect">
            <a:avLst>
              <a:gd name="adj" fmla="val 55054"/>
            </a:avLst>
          </a:prstGeom>
          <a:solidFill>
            <a:srgbClr val="E0896C">
              <a:alpha val="3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27"/>
          <p:cNvSpPr/>
          <p:nvPr/>
        </p:nvSpPr>
        <p:spPr>
          <a:xfrm>
            <a:off x="3491359" y="2751386"/>
            <a:ext cx="1748790" cy="3478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5"/>
              </a:lnSpc>
              <a:buNone/>
            </a:pPr>
            <a:r>
              <a:rPr lang="en-US" sz="90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Americans die with no digital estate plan in place</a:t>
            </a:r>
            <a:endParaRPr lang="en-US" sz="900" dirty="0"/>
          </a:p>
        </p:txBody>
      </p:sp>
      <p:sp>
        <p:nvSpPr>
          <p:cNvPr id="33" name="Text 28"/>
          <p:cNvSpPr/>
          <p:nvPr/>
        </p:nvSpPr>
        <p:spPr>
          <a:xfrm>
            <a:off x="3491359" y="3210818"/>
            <a:ext cx="863650" cy="177299"/>
          </a:xfrm>
          <a:prstGeom prst="roundRect">
            <a:avLst>
              <a:gd name="adj" fmla="val 80943"/>
            </a:avLst>
          </a:prstGeom>
          <a:solidFill>
            <a:srgbClr val="E0896C">
              <a:alpha val="12000"/>
            </a:srgbClr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E089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CRITICAL GAP</a:t>
            </a:r>
            <a:endParaRPr lang="en-US" sz="620" dirty="0"/>
          </a:p>
        </p:txBody>
      </p:sp>
      <p:pic>
        <p:nvPicPr>
          <p:cNvPr id="3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22696" y="3225040"/>
            <a:ext cx="132588" cy="132588"/>
          </a:xfrm>
          <a:prstGeom prst="rect">
            <a:avLst/>
          </a:prstGeom>
        </p:spPr>
      </p:pic>
      <p:sp>
        <p:nvSpPr>
          <p:cNvPr id="35" name="Text 29"/>
          <p:cNvSpPr/>
          <p:nvPr/>
        </p:nvSpPr>
        <p:spPr>
          <a:xfrm>
            <a:off x="6020098" y="1283047"/>
            <a:ext cx="2609552" cy="2903934"/>
          </a:xfrm>
          <a:prstGeom prst="roundRect">
            <a:avLst>
              <a:gd name="adj" fmla="val 4380"/>
            </a:avLst>
          </a:prstGeom>
          <a:solidFill>
            <a:srgbClr val="162032"/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0"/>
          <p:cNvSpPr/>
          <p:nvPr/>
        </p:nvSpPr>
        <p:spPr>
          <a:xfrm>
            <a:off x="6244233" y="1521172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7AAED6">
              <a:alpha val="10000"/>
            </a:srgbClr>
          </a:solidFill>
          <a:ln w="9525">
            <a:solidFill>
              <a:srgbClr val="7AAED6">
                <a:alpha val="3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7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35325" y="1612264"/>
            <a:ext cx="132588" cy="132588"/>
          </a:xfrm>
          <a:prstGeom prst="rect">
            <a:avLst/>
          </a:prstGeom>
        </p:spPr>
      </p:pic>
      <p:sp>
        <p:nvSpPr>
          <p:cNvPr id="38" name="Text 31"/>
          <p:cNvSpPr/>
          <p:nvPr/>
        </p:nvSpPr>
        <p:spPr>
          <a:xfrm>
            <a:off x="6244233" y="1979563"/>
            <a:ext cx="2269346" cy="4863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3830"/>
              </a:lnSpc>
              <a:buNone/>
            </a:pPr>
            <a:r>
              <a:rPr lang="en-US" sz="3830" b="1" spc="-77" kern="0" dirty="0">
                <a:solidFill>
                  <a:srgbClr val="7AA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 Yrs</a:t>
            </a:r>
            <a:endParaRPr lang="en-US" sz="3830" dirty="0"/>
          </a:p>
        </p:txBody>
      </p:sp>
      <p:sp>
        <p:nvSpPr>
          <p:cNvPr id="39" name="Text 32"/>
          <p:cNvSpPr/>
          <p:nvPr/>
        </p:nvSpPr>
        <p:spPr>
          <a:xfrm>
            <a:off x="6244233" y="2637234"/>
            <a:ext cx="257770" cy="13841"/>
          </a:xfrm>
          <a:prstGeom prst="roundRect">
            <a:avLst>
              <a:gd name="adj" fmla="val 55054"/>
            </a:avLst>
          </a:prstGeom>
          <a:solidFill>
            <a:srgbClr val="7AAED6">
              <a:alpha val="3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3"/>
          <p:cNvSpPr/>
          <p:nvPr/>
        </p:nvSpPr>
        <p:spPr>
          <a:xfrm>
            <a:off x="6244233" y="2751386"/>
            <a:ext cx="1748790" cy="521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05"/>
              </a:lnSpc>
              <a:buNone/>
            </a:pPr>
            <a:r>
              <a:rPr lang="en-US" sz="90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Average legal estate settlement timeline for families without a plan</a:t>
            </a:r>
            <a:endParaRPr lang="en-US" sz="900" dirty="0"/>
          </a:p>
        </p:txBody>
      </p:sp>
      <p:sp>
        <p:nvSpPr>
          <p:cNvPr id="41" name="Text 34"/>
          <p:cNvSpPr/>
          <p:nvPr/>
        </p:nvSpPr>
        <p:spPr>
          <a:xfrm>
            <a:off x="6244233" y="3376464"/>
            <a:ext cx="1057275" cy="177299"/>
          </a:xfrm>
          <a:prstGeom prst="roundRect">
            <a:avLst>
              <a:gd name="adj" fmla="val 80943"/>
            </a:avLst>
          </a:prstGeom>
          <a:solidFill>
            <a:srgbClr val="7AAED6">
              <a:alpha val="12000"/>
            </a:srgbClr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7AAE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AVG. SETTLEMENT</a:t>
            </a:r>
            <a:endParaRPr lang="en-US" sz="620" dirty="0"/>
          </a:p>
        </p:txBody>
      </p:sp>
      <p:pic>
        <p:nvPicPr>
          <p:cNvPr id="42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275570" y="3390686"/>
            <a:ext cx="132588" cy="132588"/>
          </a:xfrm>
          <a:prstGeom prst="rect">
            <a:avLst/>
          </a:prstGeom>
        </p:spPr>
      </p:pic>
      <p:sp>
        <p:nvSpPr>
          <p:cNvPr id="43" name="Text 35"/>
          <p:cNvSpPr/>
          <p:nvPr/>
        </p:nvSpPr>
        <p:spPr>
          <a:xfrm>
            <a:off x="514350" y="4358432"/>
            <a:ext cx="8115300" cy="470148"/>
          </a:xfrm>
          <a:prstGeom prst="roundRect">
            <a:avLst>
              <a:gd name="adj" fmla="val 18369"/>
            </a:avLst>
          </a:prstGeom>
          <a:gradFill rotWithShape="1">
            <a:gsLst>
              <a:gs pos="0">
                <a:srgbClr val="C9A84C">
                  <a:alpha val="14000"/>
                </a:srgbClr>
              </a:gs>
              <a:gs pos="100000">
                <a:srgbClr val="C9A84C">
                  <a:alpha val="6000"/>
                </a:srgbClr>
              </a:gs>
            </a:gsLst>
            <a:lin ang="2700000" scaled="1"/>
          </a:gra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4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752475" y="4523929"/>
            <a:ext cx="139005" cy="139005"/>
          </a:xfrm>
          <a:prstGeom prst="rect">
            <a:avLst/>
          </a:prstGeom>
        </p:spPr>
      </p:pic>
      <p:sp>
        <p:nvSpPr>
          <p:cNvPr id="45" name="Text 36"/>
          <p:cNvSpPr/>
          <p:nvPr/>
        </p:nvSpPr>
        <p:spPr>
          <a:xfrm>
            <a:off x="1005780" y="4496098"/>
            <a:ext cx="6082844" cy="1948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534"/>
              </a:lnSpc>
              <a:buNone/>
            </a:pPr>
            <a:r>
              <a:rPr lang="en-US" sz="1180" b="1" spc="6" kern="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Families lose </a:t>
            </a:r>
            <a:pPr algn="l" indent="0" marL="0">
              <a:lnSpc>
                <a:spcPts val="1534"/>
              </a:lnSpc>
              <a:buNone/>
            </a:pPr>
            <a:r>
              <a:rPr lang="en-US" sz="1180" b="1" spc="6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assets, accounts, and memories</a:t>
            </a:r>
            <a:pPr algn="l" indent="0" marL="0">
              <a:lnSpc>
                <a:spcPts val="1534"/>
              </a:lnSpc>
              <a:buNone/>
            </a:pPr>
            <a:r>
              <a:rPr lang="en-US" sz="1180" b="1" spc="6" kern="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because no one had a plan.</a:t>
            </a:r>
            <a:endParaRPr lang="en-US" sz="118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286500" y="0"/>
            <a:ext cx="2857500" cy="2571750"/>
          </a:xfrm>
          <a:prstGeom prst="ellipse">
            <a:avLst/>
          </a:prstGeom>
          <a:noFill/>
          <a:ln w="9525">
            <a:solidFill>
              <a:srgbClr val="C9A84C">
                <a:alpha val="7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428780" y="571500"/>
            <a:ext cx="2286000" cy="2286000"/>
          </a:xfrm>
          <a:prstGeom prst="ellipse">
            <a:avLst/>
          </a:prstGeom>
          <a:noFill/>
          <a:ln w="9525">
            <a:solidFill>
              <a:srgbClr val="C9A84C">
                <a:alpha val="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1428750" y="4142784"/>
            <a:ext cx="1286466" cy="1000716"/>
          </a:xfrm>
          <a:prstGeom prst="ellipse">
            <a:avLst/>
          </a:prstGeom>
          <a:noFill/>
          <a:ln w="9525">
            <a:solidFill>
              <a:srgbClr val="C9A84C">
                <a:alpha val="6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1200150"/>
            <a:ext cx="9144000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1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429250" y="0"/>
            <a:ext cx="3714750" cy="3714750"/>
          </a:xfrm>
          <a:prstGeom prst="ellipse">
            <a:avLst/>
          </a:prstGeom>
          <a:gradFill rotWithShape="1">
            <a:gsLst>
              <a:gs pos="0">
                <a:srgbClr val="C9A84C">
                  <a:alpha val="6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9260" y="3000966"/>
            <a:ext cx="2857500" cy="2142534"/>
          </a:xfrm>
          <a:prstGeom prst="ellipse">
            <a:avLst/>
          </a:prstGeom>
          <a:gradFill rotWithShape="1">
            <a:gsLst>
              <a:gs pos="0">
                <a:srgbClr val="0E325A">
                  <a:alpha val="50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581025" y="1779687"/>
            <a:ext cx="3952875" cy="1249861"/>
          </a:xfrm>
          <a:prstGeom prst="roundRect">
            <a:avLst>
              <a:gd name="adj" fmla="val 8027"/>
            </a:avLst>
          </a:prstGeom>
          <a:gradFill rotWithShape="1">
            <a:gsLst>
              <a:gs pos="0">
                <a:srgbClr val="C9A84C">
                  <a:alpha val="8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581025" y="1779687"/>
            <a:ext cx="3952875" cy="13841"/>
          </a:xfrm>
          <a:custGeom>
            <a:avLst/>
            <a:gdLst/>
            <a:ahLst/>
            <a:cxnLst/>
            <a:rect l="l" t="t" r="r" b="b"/>
            <a:pathLst>
              <a:path w="3952875" h="13841">
                <a:moveTo>
                  <a:pt x="100330" y="0"/>
                </a:moveTo>
                <a:lnTo>
                  <a:pt x="3852545" y="0"/>
                </a:lnTo>
                <a:lnTo>
                  <a:pt x="3871097" y="1730"/>
                </a:lnTo>
                <a:lnTo>
                  <a:pt x="3878667" y="3460"/>
                </a:lnTo>
                <a:lnTo>
                  <a:pt x="3884397" y="5190"/>
                </a:lnTo>
                <a:lnTo>
                  <a:pt x="3889162" y="6920"/>
                </a:lnTo>
                <a:lnTo>
                  <a:pt x="3893301" y="8651"/>
                </a:lnTo>
                <a:lnTo>
                  <a:pt x="3896989" y="10381"/>
                </a:lnTo>
                <a:lnTo>
                  <a:pt x="3900331" y="12111"/>
                </a:lnTo>
                <a:lnTo>
                  <a:pt x="3903396" y="13841"/>
                </a:lnTo>
                <a:lnTo>
                  <a:pt x="49479" y="13841"/>
                </a:lnTo>
                <a:lnTo>
                  <a:pt x="52544" y="12111"/>
                </a:lnTo>
                <a:lnTo>
                  <a:pt x="55886" y="10381"/>
                </a:lnTo>
                <a:lnTo>
                  <a:pt x="59574" y="8651"/>
                </a:lnTo>
                <a:lnTo>
                  <a:pt x="63713" y="6920"/>
                </a:lnTo>
                <a:lnTo>
                  <a:pt x="68478" y="5190"/>
                </a:lnTo>
                <a:lnTo>
                  <a:pt x="74208" y="3460"/>
                </a:lnTo>
                <a:lnTo>
                  <a:pt x="81778" y="1730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667250" y="1779687"/>
            <a:ext cx="3952875" cy="1249861"/>
          </a:xfrm>
          <a:prstGeom prst="roundRect">
            <a:avLst>
              <a:gd name="adj" fmla="val 8027"/>
            </a:avLst>
          </a:prstGeom>
          <a:gradFill rotWithShape="1">
            <a:gsLst>
              <a:gs pos="0">
                <a:srgbClr val="C9A84C">
                  <a:alpha val="8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667250" y="1779687"/>
            <a:ext cx="3952875" cy="13841"/>
          </a:xfrm>
          <a:custGeom>
            <a:avLst/>
            <a:gdLst/>
            <a:ahLst/>
            <a:cxnLst/>
            <a:rect l="l" t="t" r="r" b="b"/>
            <a:pathLst>
              <a:path w="3952875" h="13841">
                <a:moveTo>
                  <a:pt x="100330" y="0"/>
                </a:moveTo>
                <a:lnTo>
                  <a:pt x="3852545" y="0"/>
                </a:lnTo>
                <a:lnTo>
                  <a:pt x="3871097" y="1730"/>
                </a:lnTo>
                <a:lnTo>
                  <a:pt x="3878667" y="3460"/>
                </a:lnTo>
                <a:lnTo>
                  <a:pt x="3884397" y="5190"/>
                </a:lnTo>
                <a:lnTo>
                  <a:pt x="3889162" y="6920"/>
                </a:lnTo>
                <a:lnTo>
                  <a:pt x="3893301" y="8651"/>
                </a:lnTo>
                <a:lnTo>
                  <a:pt x="3896989" y="10381"/>
                </a:lnTo>
                <a:lnTo>
                  <a:pt x="3900331" y="12111"/>
                </a:lnTo>
                <a:lnTo>
                  <a:pt x="3903396" y="13841"/>
                </a:lnTo>
                <a:lnTo>
                  <a:pt x="49479" y="13841"/>
                </a:lnTo>
                <a:lnTo>
                  <a:pt x="52544" y="12111"/>
                </a:lnTo>
                <a:lnTo>
                  <a:pt x="55886" y="10381"/>
                </a:lnTo>
                <a:lnTo>
                  <a:pt x="59574" y="8651"/>
                </a:lnTo>
                <a:lnTo>
                  <a:pt x="63713" y="6920"/>
                </a:lnTo>
                <a:lnTo>
                  <a:pt x="68478" y="5190"/>
                </a:lnTo>
                <a:lnTo>
                  <a:pt x="74208" y="3460"/>
                </a:lnTo>
                <a:lnTo>
                  <a:pt x="81778" y="1730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81025" y="3162895"/>
            <a:ext cx="3952875" cy="1249861"/>
          </a:xfrm>
          <a:prstGeom prst="roundRect">
            <a:avLst>
              <a:gd name="adj" fmla="val 8027"/>
            </a:avLst>
          </a:prstGeom>
          <a:gradFill rotWithShape="1">
            <a:gsLst>
              <a:gs pos="0">
                <a:srgbClr val="C9A84C">
                  <a:alpha val="8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581025" y="3162895"/>
            <a:ext cx="3952875" cy="13841"/>
          </a:xfrm>
          <a:custGeom>
            <a:avLst/>
            <a:gdLst/>
            <a:ahLst/>
            <a:cxnLst/>
            <a:rect l="l" t="t" r="r" b="b"/>
            <a:pathLst>
              <a:path w="3952875" h="13841">
                <a:moveTo>
                  <a:pt x="100330" y="0"/>
                </a:moveTo>
                <a:lnTo>
                  <a:pt x="3852545" y="0"/>
                </a:lnTo>
                <a:lnTo>
                  <a:pt x="3871097" y="1730"/>
                </a:lnTo>
                <a:lnTo>
                  <a:pt x="3878667" y="3460"/>
                </a:lnTo>
                <a:lnTo>
                  <a:pt x="3884397" y="5190"/>
                </a:lnTo>
                <a:lnTo>
                  <a:pt x="3889162" y="6920"/>
                </a:lnTo>
                <a:lnTo>
                  <a:pt x="3893301" y="8651"/>
                </a:lnTo>
                <a:lnTo>
                  <a:pt x="3896989" y="10381"/>
                </a:lnTo>
                <a:lnTo>
                  <a:pt x="3900331" y="12111"/>
                </a:lnTo>
                <a:lnTo>
                  <a:pt x="3903396" y="13841"/>
                </a:lnTo>
                <a:lnTo>
                  <a:pt x="49479" y="13841"/>
                </a:lnTo>
                <a:lnTo>
                  <a:pt x="52544" y="12111"/>
                </a:lnTo>
                <a:lnTo>
                  <a:pt x="55886" y="10381"/>
                </a:lnTo>
                <a:lnTo>
                  <a:pt x="59574" y="8651"/>
                </a:lnTo>
                <a:lnTo>
                  <a:pt x="63713" y="6920"/>
                </a:lnTo>
                <a:lnTo>
                  <a:pt x="68478" y="5190"/>
                </a:lnTo>
                <a:lnTo>
                  <a:pt x="74208" y="3460"/>
                </a:lnTo>
                <a:lnTo>
                  <a:pt x="81778" y="1730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4667250" y="3162895"/>
            <a:ext cx="3952875" cy="1249861"/>
          </a:xfrm>
          <a:prstGeom prst="roundRect">
            <a:avLst>
              <a:gd name="adj" fmla="val 8027"/>
            </a:avLst>
          </a:prstGeom>
          <a:gradFill rotWithShape="1">
            <a:gsLst>
              <a:gs pos="0">
                <a:srgbClr val="C9A84C">
                  <a:alpha val="8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4667250" y="3162895"/>
            <a:ext cx="3952875" cy="13841"/>
          </a:xfrm>
          <a:custGeom>
            <a:avLst/>
            <a:gdLst/>
            <a:ahLst/>
            <a:cxnLst/>
            <a:rect l="l" t="t" r="r" b="b"/>
            <a:pathLst>
              <a:path w="3952875" h="13841">
                <a:moveTo>
                  <a:pt x="100330" y="0"/>
                </a:moveTo>
                <a:lnTo>
                  <a:pt x="3852545" y="0"/>
                </a:lnTo>
                <a:lnTo>
                  <a:pt x="3871097" y="1730"/>
                </a:lnTo>
                <a:lnTo>
                  <a:pt x="3878667" y="3460"/>
                </a:lnTo>
                <a:lnTo>
                  <a:pt x="3884397" y="5190"/>
                </a:lnTo>
                <a:lnTo>
                  <a:pt x="3889162" y="6920"/>
                </a:lnTo>
                <a:lnTo>
                  <a:pt x="3893301" y="8651"/>
                </a:lnTo>
                <a:lnTo>
                  <a:pt x="3896989" y="10381"/>
                </a:lnTo>
                <a:lnTo>
                  <a:pt x="3900331" y="12111"/>
                </a:lnTo>
                <a:lnTo>
                  <a:pt x="3903396" y="13841"/>
                </a:lnTo>
                <a:lnTo>
                  <a:pt x="49479" y="13841"/>
                </a:lnTo>
                <a:lnTo>
                  <a:pt x="52544" y="12111"/>
                </a:lnTo>
                <a:lnTo>
                  <a:pt x="55886" y="10381"/>
                </a:lnTo>
                <a:lnTo>
                  <a:pt x="59574" y="8651"/>
                </a:lnTo>
                <a:lnTo>
                  <a:pt x="63713" y="6920"/>
                </a:lnTo>
                <a:lnTo>
                  <a:pt x="68478" y="5190"/>
                </a:lnTo>
                <a:lnTo>
                  <a:pt x="74208" y="3460"/>
                </a:lnTo>
                <a:lnTo>
                  <a:pt x="81778" y="1730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52475" y="1937147"/>
            <a:ext cx="372070" cy="372070"/>
          </a:xfrm>
          <a:prstGeom prst="roundRect">
            <a:avLst>
              <a:gd name="adj" fmla="val 23211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69007" y="2053679"/>
            <a:ext cx="139005" cy="139005"/>
          </a:xfrm>
          <a:prstGeom prst="rect">
            <a:avLst/>
          </a:prstGeom>
        </p:spPr>
      </p:pic>
      <p:sp>
        <p:nvSpPr>
          <p:cNvPr id="18" name="Text 15"/>
          <p:cNvSpPr/>
          <p:nvPr/>
        </p:nvSpPr>
        <p:spPr>
          <a:xfrm>
            <a:off x="1252686" y="1950988"/>
            <a:ext cx="3420740" cy="1924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515"/>
              </a:lnSpc>
              <a:buNone/>
            </a:pPr>
            <a:r>
              <a:rPr lang="en-US" sz="1010" b="1" spc="-1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 Architecture</a:t>
            </a:r>
            <a:endParaRPr lang="en-US" sz="1010" dirty="0"/>
          </a:p>
        </p:txBody>
      </p:sp>
      <p:sp>
        <p:nvSpPr>
          <p:cNvPr id="19" name="Text 16"/>
          <p:cNvSpPr/>
          <p:nvPr/>
        </p:nvSpPr>
        <p:spPr>
          <a:xfrm>
            <a:off x="1252686" y="2178844"/>
            <a:ext cx="3171959" cy="328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30"/>
              </a:lnSpc>
              <a:buNone/>
            </a:pPr>
            <a:r>
              <a:rPr lang="en-US" sz="8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Encrypted document and asset storage — your entire digital estate sealed in one secure, structured vault.</a:t>
            </a:r>
            <a:endParaRPr lang="en-US" sz="820" dirty="0"/>
          </a:p>
        </p:txBody>
      </p:sp>
      <p:sp>
        <p:nvSpPr>
          <p:cNvPr id="20" name="Text 17"/>
          <p:cNvSpPr/>
          <p:nvPr/>
        </p:nvSpPr>
        <p:spPr>
          <a:xfrm>
            <a:off x="4838700" y="1937147"/>
            <a:ext cx="372070" cy="372070"/>
          </a:xfrm>
          <a:prstGeom prst="roundRect">
            <a:avLst>
              <a:gd name="adj" fmla="val 23211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55232" y="2053679"/>
            <a:ext cx="139005" cy="139005"/>
          </a:xfrm>
          <a:prstGeom prst="rect">
            <a:avLst/>
          </a:prstGeom>
        </p:spPr>
      </p:pic>
      <p:sp>
        <p:nvSpPr>
          <p:cNvPr id="22" name="Text 18"/>
          <p:cNvSpPr/>
          <p:nvPr/>
        </p:nvSpPr>
        <p:spPr>
          <a:xfrm>
            <a:off x="5338911" y="1950988"/>
            <a:ext cx="3420740" cy="1924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515"/>
              </a:lnSpc>
              <a:buNone/>
            </a:pPr>
            <a:r>
              <a:rPr lang="en-US" sz="1010" b="1" spc="-1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Beneficiary Toggles</a:t>
            </a:r>
            <a:endParaRPr lang="en-US" sz="1010" dirty="0"/>
          </a:p>
        </p:txBody>
      </p:sp>
      <p:sp>
        <p:nvSpPr>
          <p:cNvPr id="23" name="Text 19"/>
          <p:cNvSpPr/>
          <p:nvPr/>
        </p:nvSpPr>
        <p:spPr>
          <a:xfrm>
            <a:off x="5338911" y="2178844"/>
            <a:ext cx="3171959" cy="328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30"/>
              </a:lnSpc>
              <a:buNone/>
            </a:pPr>
            <a:r>
              <a:rPr lang="en-US" sz="8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Granular per-document access control — decide who receives what, and change it anytime before the moment arrives.</a:t>
            </a:r>
            <a:endParaRPr lang="en-US" sz="820" dirty="0"/>
          </a:p>
        </p:txBody>
      </p:sp>
      <p:sp>
        <p:nvSpPr>
          <p:cNvPr id="24" name="Text 20"/>
          <p:cNvSpPr/>
          <p:nvPr/>
        </p:nvSpPr>
        <p:spPr>
          <a:xfrm>
            <a:off x="752475" y="3320355"/>
            <a:ext cx="372070" cy="372070"/>
          </a:xfrm>
          <a:prstGeom prst="roundRect">
            <a:avLst>
              <a:gd name="adj" fmla="val 23211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9007" y="3436888"/>
            <a:ext cx="139005" cy="139005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1252686" y="3334196"/>
            <a:ext cx="3420740" cy="1924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515"/>
              </a:lnSpc>
              <a:buNone/>
            </a:pPr>
            <a:r>
              <a:rPr lang="en-US" sz="1010" b="1" spc="-1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Notification Engine</a:t>
            </a:r>
            <a:endParaRPr lang="en-US" sz="1010" dirty="0"/>
          </a:p>
        </p:txBody>
      </p:sp>
      <p:sp>
        <p:nvSpPr>
          <p:cNvPr id="27" name="Text 22"/>
          <p:cNvSpPr/>
          <p:nvPr/>
        </p:nvSpPr>
        <p:spPr>
          <a:xfrm>
            <a:off x="1252686" y="3562052"/>
            <a:ext cx="3171959" cy="328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30"/>
              </a:lnSpc>
              <a:buNone/>
            </a:pPr>
            <a:r>
              <a:rPr lang="en-US" sz="8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alerts to beneficiaries and legal parties — keeping every stakeholder informed at every critical life event.</a:t>
            </a:r>
            <a:endParaRPr lang="en-US" sz="820" dirty="0"/>
          </a:p>
        </p:txBody>
      </p:sp>
      <p:sp>
        <p:nvSpPr>
          <p:cNvPr id="28" name="Text 23"/>
          <p:cNvSpPr/>
          <p:nvPr/>
        </p:nvSpPr>
        <p:spPr>
          <a:xfrm>
            <a:off x="4838700" y="3320355"/>
            <a:ext cx="372070" cy="372070"/>
          </a:xfrm>
          <a:prstGeom prst="roundRect">
            <a:avLst>
              <a:gd name="adj" fmla="val 23211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55232" y="3436888"/>
            <a:ext cx="139005" cy="139005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5338911" y="3334196"/>
            <a:ext cx="3420740" cy="1924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515"/>
              </a:lnSpc>
              <a:buNone/>
            </a:pPr>
            <a:r>
              <a:rPr lang="en-US" sz="1010" b="1" spc="-1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Death Unlock Flow</a:t>
            </a:r>
            <a:endParaRPr lang="en-US" sz="1010" dirty="0"/>
          </a:p>
        </p:txBody>
      </p:sp>
      <p:sp>
        <p:nvSpPr>
          <p:cNvPr id="31" name="Text 25"/>
          <p:cNvSpPr/>
          <p:nvPr/>
        </p:nvSpPr>
        <p:spPr>
          <a:xfrm>
            <a:off x="5338911" y="3562052"/>
            <a:ext cx="3171959" cy="328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30"/>
              </a:lnSpc>
              <a:buNone/>
            </a:pPr>
            <a:r>
              <a:rPr lang="en-US" sz="8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Verified trigger releases staged vault contents — multi-party confirmation ensures the right documents reach the right hands.</a:t>
            </a:r>
            <a:endParaRPr lang="en-US" sz="820" dirty="0"/>
          </a:p>
        </p:txBody>
      </p:sp>
      <p:sp>
        <p:nvSpPr>
          <p:cNvPr id="32" name="Text 26"/>
          <p:cNvSpPr/>
          <p:nvPr/>
        </p:nvSpPr>
        <p:spPr>
          <a:xfrm>
            <a:off x="0" y="0"/>
            <a:ext cx="43160" cy="514350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C9A84C"/>
              </a:gs>
              <a:gs pos="7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Text 27"/>
          <p:cNvSpPr/>
          <p:nvPr/>
        </p:nvSpPr>
        <p:spPr>
          <a:xfrm>
            <a:off x="571500" y="429816"/>
            <a:ext cx="257770" cy="13841"/>
          </a:xfrm>
          <a:prstGeom prst="roundRect">
            <a:avLst>
              <a:gd name="adj" fmla="val 55054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Text 28"/>
          <p:cNvSpPr/>
          <p:nvPr/>
        </p:nvSpPr>
        <p:spPr>
          <a:xfrm>
            <a:off x="900261" y="372070"/>
            <a:ext cx="141037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PLATFORM OVERVIEW</a:t>
            </a:r>
            <a:endParaRPr lang="en-US" sz="680" dirty="0"/>
          </a:p>
        </p:txBody>
      </p:sp>
      <p:sp>
        <p:nvSpPr>
          <p:cNvPr id="35" name="Text 29"/>
          <p:cNvSpPr/>
          <p:nvPr/>
        </p:nvSpPr>
        <p:spPr>
          <a:xfrm>
            <a:off x="571500" y="544711"/>
            <a:ext cx="8461058" cy="346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28"/>
              </a:lnSpc>
              <a:spcAft>
                <a:spcPts val="230"/>
              </a:spcAft>
              <a:buNone/>
            </a:pPr>
            <a:r>
              <a:rPr lang="en-US" sz="2480" spc="-25" kern="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What Is </a:t>
            </a:r>
            <a:pPr algn="l" indent="0" marL="0">
              <a:lnSpc>
                <a:spcPts val="2728"/>
              </a:lnSpc>
              <a:spcAft>
                <a:spcPts val="230"/>
              </a:spcAft>
              <a:buNone/>
            </a:pPr>
            <a:r>
              <a:rPr lang="en-US" sz="2480" b="1" spc="-25" kern="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One Beneficiary?</a:t>
            </a:r>
            <a:endParaRPr lang="en-US" sz="2480" dirty="0"/>
          </a:p>
        </p:txBody>
      </p:sp>
      <p:sp>
        <p:nvSpPr>
          <p:cNvPr id="36" name="Text 30"/>
          <p:cNvSpPr/>
          <p:nvPr/>
        </p:nvSpPr>
        <p:spPr>
          <a:xfrm>
            <a:off x="571500" y="991195"/>
            <a:ext cx="5858470" cy="636181"/>
          </a:xfrm>
          <a:prstGeom prst="rect">
            <a:avLst/>
          </a:prstGeom>
          <a:solidFill>
            <a:srgbClr val="C9A84C">
              <a:alpha val="8000"/>
            </a:srgbClr>
          </a:solidFill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96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dual-sided subscription platform that lets you build, lock, and release your digital estate to the right people —</a:t>
            </a:r>
            <a:endParaRPr lang="en-US" sz="960" dirty="0"/>
          </a:p>
          <a:p>
            <a:pPr algn="l" indent="0" marL="0">
              <a:buNone/>
            </a:pPr>
            <a:r>
              <a:rPr lang="en-US" sz="96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   automatically, when the time comes.</a:t>
            </a:r>
            <a:endParaRPr lang="en-US" sz="960" dirty="0"/>
          </a:p>
        </p:txBody>
      </p:sp>
      <p:sp>
        <p:nvSpPr>
          <p:cNvPr id="37" name="Text 31"/>
          <p:cNvSpPr/>
          <p:nvPr/>
        </p:nvSpPr>
        <p:spPr>
          <a:xfrm>
            <a:off x="571500" y="991195"/>
            <a:ext cx="19050" cy="578346"/>
          </a:xfrm>
          <a:prstGeom prst="rect">
            <a:avLst/>
          </a:prstGeom>
          <a:solidFill>
            <a:srgbClr val="C9A84C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8" name="Text 32"/>
          <p:cNvSpPr/>
          <p:nvPr/>
        </p:nvSpPr>
        <p:spPr>
          <a:xfrm>
            <a:off x="571500" y="1770162"/>
            <a:ext cx="3971925" cy="1268909"/>
          </a:xfrm>
          <a:prstGeom prst="roundRect">
            <a:avLst>
              <a:gd name="adj" fmla="val 7907"/>
            </a:avLst>
          </a:prstGeom>
          <a:solidFill>
            <a:srgbClr val="162032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3"/>
          <p:cNvSpPr/>
          <p:nvPr/>
        </p:nvSpPr>
        <p:spPr>
          <a:xfrm>
            <a:off x="4657725" y="1770162"/>
            <a:ext cx="3971925" cy="1268909"/>
          </a:xfrm>
          <a:prstGeom prst="roundRect">
            <a:avLst>
              <a:gd name="adj" fmla="val 7907"/>
            </a:avLst>
          </a:prstGeom>
          <a:solidFill>
            <a:srgbClr val="162032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4"/>
          <p:cNvSpPr/>
          <p:nvPr/>
        </p:nvSpPr>
        <p:spPr>
          <a:xfrm>
            <a:off x="571500" y="3153370"/>
            <a:ext cx="3971925" cy="1268909"/>
          </a:xfrm>
          <a:prstGeom prst="roundRect">
            <a:avLst>
              <a:gd name="adj" fmla="val 7907"/>
            </a:avLst>
          </a:prstGeom>
          <a:solidFill>
            <a:srgbClr val="162032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1" name="Text 35"/>
          <p:cNvSpPr/>
          <p:nvPr/>
        </p:nvSpPr>
        <p:spPr>
          <a:xfrm>
            <a:off x="4657725" y="3153370"/>
            <a:ext cx="3971925" cy="1268909"/>
          </a:xfrm>
          <a:prstGeom prst="roundRect">
            <a:avLst>
              <a:gd name="adj" fmla="val 7907"/>
            </a:avLst>
          </a:prstGeom>
          <a:solidFill>
            <a:srgbClr val="162032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2" name="Text 36"/>
          <p:cNvSpPr/>
          <p:nvPr/>
        </p:nvSpPr>
        <p:spPr>
          <a:xfrm>
            <a:off x="571500" y="4565749"/>
            <a:ext cx="8058150" cy="9525"/>
          </a:xfrm>
          <a:prstGeom prst="rect">
            <a:avLst/>
          </a:prstGeom>
          <a:solidFill>
            <a:srgbClr val="C9A84C">
              <a:alpha val="1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Text 37"/>
          <p:cNvSpPr/>
          <p:nvPr/>
        </p:nvSpPr>
        <p:spPr>
          <a:xfrm>
            <a:off x="724793" y="4689574"/>
            <a:ext cx="1210806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b="1" spc="131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BENEFICIARY</a:t>
            </a:r>
            <a:endParaRPr lang="en-US" sz="730" dirty="0"/>
          </a:p>
        </p:txBody>
      </p:sp>
      <p:pic>
        <p:nvPicPr>
          <p:cNvPr id="44" name="Image 4" descr="preencoded.png">    </p:cNvPr>
          <p:cNvPicPr>
            <a:picLocks noChangeAspect="1"/>
          </p:cNvPicPr>
          <p:nvPr/>
        </p:nvPicPr>
        <p:blipFill>
          <a:blip r:embed="rId9">
            <a:alphaModFix amt="85000"/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3277" y="4692783"/>
            <a:ext cx="132588" cy="132588"/>
          </a:xfrm>
          <a:prstGeom prst="rect">
            <a:avLst/>
          </a:prstGeom>
        </p:spPr>
      </p:pic>
      <p:sp>
        <p:nvSpPr>
          <p:cNvPr id="45" name="Text 38"/>
          <p:cNvSpPr/>
          <p:nvPr/>
        </p:nvSpPr>
        <p:spPr>
          <a:xfrm>
            <a:off x="6958013" y="4694337"/>
            <a:ext cx="1838801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spc="54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  ·  Toggle  ·  Unlock  ·  Transfer</a:t>
            </a:r>
            <a:endParaRPr lang="en-US" sz="6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4000" cy="2158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C9A84C"/>
              </a:gs>
              <a:gs pos="7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5129659"/>
            <a:ext cx="9144000" cy="13841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4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3571280" cy="3429000"/>
          </a:xfrm>
          <a:prstGeom prst="rect">
            <a:avLst/>
          </a:prstGeom>
        </p:spPr>
      </p:pic>
      <p:pic>
        <p:nvPicPr>
          <p:cNvPr id="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0030" y="2000250"/>
            <a:ext cx="4143970" cy="3143250"/>
          </a:xfrm>
          <a:prstGeom prst="rect">
            <a:avLst/>
          </a:prstGeom>
        </p:spPr>
      </p:pic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3">
            <a:alphaModFix amt="6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729538" y="3814167"/>
            <a:ext cx="1071563" cy="1071563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532358" y="4868019"/>
            <a:ext cx="97604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87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BENEFICIARY</a:t>
            </a:r>
            <a:endParaRPr lang="en-US" sz="62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71335" y="4860735"/>
            <a:ext cx="132588" cy="132588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678359" y="1203573"/>
            <a:ext cx="1324566" cy="1879397"/>
          </a:xfrm>
          <a:prstGeom prst="roundRect">
            <a:avLst>
              <a:gd name="adj" fmla="val 7575"/>
            </a:avLst>
          </a:prstGeom>
          <a:gradFill rotWithShape="1">
            <a:gsLst>
              <a:gs pos="0">
                <a:srgbClr val="C9A84C">
                  <a:alpha val="6000"/>
                </a:srgbClr>
              </a:gs>
              <a:gs pos="60000">
                <a:srgbClr val="000000">
                  <a:alpha val="0"/>
                </a:srgbClr>
              </a:gs>
            </a:gsLst>
            <a:lin ang="42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6"/>
          <p:cNvSpPr/>
          <p:nvPr/>
        </p:nvSpPr>
        <p:spPr>
          <a:xfrm>
            <a:off x="2279749" y="1203573"/>
            <a:ext cx="1324566" cy="1879397"/>
          </a:xfrm>
          <a:prstGeom prst="roundRect">
            <a:avLst>
              <a:gd name="adj" fmla="val 7575"/>
            </a:avLst>
          </a:prstGeom>
          <a:gradFill rotWithShape="1">
            <a:gsLst>
              <a:gs pos="0">
                <a:srgbClr val="C9A84C">
                  <a:alpha val="6000"/>
                </a:srgbClr>
              </a:gs>
              <a:gs pos="60000">
                <a:srgbClr val="000000">
                  <a:alpha val="0"/>
                </a:srgbClr>
              </a:gs>
            </a:gsLst>
            <a:lin ang="42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7"/>
          <p:cNvSpPr/>
          <p:nvPr/>
        </p:nvSpPr>
        <p:spPr>
          <a:xfrm>
            <a:off x="3881140" y="1203573"/>
            <a:ext cx="1324566" cy="1879397"/>
          </a:xfrm>
          <a:prstGeom prst="roundRect">
            <a:avLst>
              <a:gd name="adj" fmla="val 7575"/>
            </a:avLst>
          </a:prstGeom>
          <a:gradFill rotWithShape="1">
            <a:gsLst>
              <a:gs pos="0">
                <a:srgbClr val="C9A84C">
                  <a:alpha val="6000"/>
                </a:srgbClr>
              </a:gs>
              <a:gs pos="60000">
                <a:srgbClr val="000000">
                  <a:alpha val="0"/>
                </a:srgbClr>
              </a:gs>
            </a:gsLst>
            <a:lin ang="42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8"/>
          <p:cNvSpPr/>
          <p:nvPr/>
        </p:nvSpPr>
        <p:spPr>
          <a:xfrm>
            <a:off x="5482530" y="1203573"/>
            <a:ext cx="1324566" cy="1879397"/>
          </a:xfrm>
          <a:prstGeom prst="roundRect">
            <a:avLst>
              <a:gd name="adj" fmla="val 7575"/>
            </a:avLst>
          </a:prstGeom>
          <a:gradFill rotWithShape="1">
            <a:gsLst>
              <a:gs pos="0">
                <a:srgbClr val="C9A84C">
                  <a:alpha val="6000"/>
                </a:srgbClr>
              </a:gs>
              <a:gs pos="60000">
                <a:srgbClr val="000000">
                  <a:alpha val="0"/>
                </a:srgbClr>
              </a:gs>
            </a:gsLst>
            <a:lin ang="42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9"/>
          <p:cNvSpPr/>
          <p:nvPr/>
        </p:nvSpPr>
        <p:spPr>
          <a:xfrm>
            <a:off x="7083921" y="1203573"/>
            <a:ext cx="1381716" cy="1879397"/>
          </a:xfrm>
          <a:prstGeom prst="roundRect">
            <a:avLst>
              <a:gd name="adj" fmla="val 7261"/>
            </a:avLst>
          </a:prstGeom>
          <a:gradFill rotWithShape="1">
            <a:gsLst>
              <a:gs pos="0">
                <a:srgbClr val="C9A84C">
                  <a:alpha val="6000"/>
                </a:srgbClr>
              </a:gs>
              <a:gs pos="60000">
                <a:srgbClr val="000000">
                  <a:alpha val="0"/>
                </a:srgbClr>
              </a:gs>
            </a:gsLst>
            <a:lin ang="42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0"/>
          <p:cNvSpPr/>
          <p:nvPr/>
        </p:nvSpPr>
        <p:spPr>
          <a:xfrm>
            <a:off x="372070" y="271760"/>
            <a:ext cx="923984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112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IT WORKS</a:t>
            </a:r>
            <a:endParaRPr lang="en-US" sz="620" dirty="0"/>
          </a:p>
        </p:txBody>
      </p:sp>
      <p:sp>
        <p:nvSpPr>
          <p:cNvPr id="17" name="Text 11"/>
          <p:cNvSpPr/>
          <p:nvPr/>
        </p:nvSpPr>
        <p:spPr>
          <a:xfrm>
            <a:off x="372070" y="432941"/>
            <a:ext cx="8987850" cy="3143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475"/>
              </a:lnSpc>
              <a:buNone/>
            </a:pPr>
            <a:r>
              <a:rPr lang="en-US" sz="2250" spc="-22" kern="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 </a:t>
            </a:r>
            <a:pPr algn="l" indent="0" marL="0">
              <a:lnSpc>
                <a:spcPts val="2475"/>
              </a:lnSpc>
              <a:buNone/>
            </a:pPr>
            <a:r>
              <a:rPr lang="en-US" sz="2250" b="1" spc="-22" kern="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One Beneficiary</a:t>
            </a:r>
            <a:pPr algn="l" indent="0" marL="0">
              <a:lnSpc>
                <a:spcPts val="2475"/>
              </a:lnSpc>
              <a:buNone/>
            </a:pPr>
            <a:r>
              <a:rPr lang="en-US" sz="2250" spc="-22" kern="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 Vault</a:t>
            </a:r>
            <a:endParaRPr lang="en-US" sz="2250" dirty="0"/>
          </a:p>
        </p:txBody>
      </p:sp>
      <p:sp>
        <p:nvSpPr>
          <p:cNvPr id="18" name="Text 12"/>
          <p:cNvSpPr/>
          <p:nvPr/>
        </p:nvSpPr>
        <p:spPr>
          <a:xfrm>
            <a:off x="372070" y="790426"/>
            <a:ext cx="400050" cy="13841"/>
          </a:xfrm>
          <a:prstGeom prst="roundRect">
            <a:avLst>
              <a:gd name="adj" fmla="val 100932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1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3"/>
          <p:cNvSpPr/>
          <p:nvPr/>
        </p:nvSpPr>
        <p:spPr>
          <a:xfrm>
            <a:off x="372070" y="833438"/>
            <a:ext cx="9239845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60"/>
              </a:lnSpc>
              <a:spcBef>
                <a:spcPts val="230"/>
              </a:spcBef>
              <a:buNone/>
            </a:pPr>
            <a:r>
              <a:rPr lang="en-US" sz="84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secure, five-stage architecture — from first upload to verified release.</a:t>
            </a:r>
            <a:endParaRPr lang="en-US" sz="840" dirty="0"/>
          </a:p>
        </p:txBody>
      </p:sp>
      <p:sp>
        <p:nvSpPr>
          <p:cNvPr id="20" name="Text 14"/>
          <p:cNvSpPr/>
          <p:nvPr/>
        </p:nvSpPr>
        <p:spPr>
          <a:xfrm>
            <a:off x="668834" y="1194048"/>
            <a:ext cx="1343620" cy="1898452"/>
          </a:xfrm>
          <a:prstGeom prst="roundRect">
            <a:avLst>
              <a:gd name="adj" fmla="val 7467"/>
            </a:avLst>
          </a:prstGeom>
          <a:solidFill>
            <a:srgbClr val="162032"/>
          </a:solidFill>
          <a:ln w="9525">
            <a:solidFill>
              <a:srgbClr val="C9A84C">
                <a:alpha val="2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5"/>
          <p:cNvSpPr/>
          <p:nvPr/>
        </p:nvSpPr>
        <p:spPr>
          <a:xfrm>
            <a:off x="1183184" y="1347043"/>
            <a:ext cx="314920" cy="346412"/>
          </a:xfrm>
          <a:prstGeom prst="ellipse">
            <a:avLst/>
          </a:prstGeom>
          <a:gradFill rotWithShape="1">
            <a:gsLst>
              <a:gs pos="0">
                <a:srgbClr val="C9A84C"/>
              </a:gs>
              <a:gs pos="100000">
                <a:srgbClr val="A07C30"/>
              </a:gs>
            </a:gsLst>
            <a:lin ang="2700000" scaled="1"/>
          </a:gradFill>
          <a:ln/>
          <a:effectLst>
            <a:outerShdw sx="100000" sy="100000" kx="0" ky="0" algn="bl" rotWithShape="0" blurRad="128270" dist="50800" dir="16200000">
              <a:srgbClr val="c9a84c">
                <a:alpha val="45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130" dirty="0"/>
          </a:p>
        </p:txBody>
      </p:sp>
      <p:sp>
        <p:nvSpPr>
          <p:cNvPr id="22" name="Text 16"/>
          <p:cNvSpPr/>
          <p:nvPr/>
        </p:nvSpPr>
        <p:spPr>
          <a:xfrm>
            <a:off x="1204764" y="1748284"/>
            <a:ext cx="271760" cy="271760"/>
          </a:xfrm>
          <a:prstGeom prst="roundRect">
            <a:avLst>
              <a:gd name="adj" fmla="val 26170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74275" y="1817796"/>
            <a:ext cx="132588" cy="132588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781699" y="2091035"/>
            <a:ext cx="1117890" cy="263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88"/>
              </a:lnSpc>
              <a:buNone/>
            </a:pPr>
            <a:r>
              <a:rPr lang="en-US" sz="790" b="1" spc="8" kern="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Account Holder Onboards</a:t>
            </a:r>
            <a:endParaRPr lang="en-US" sz="790" dirty="0"/>
          </a:p>
        </p:txBody>
      </p:sp>
      <p:sp>
        <p:nvSpPr>
          <p:cNvPr id="25" name="Text 18"/>
          <p:cNvSpPr/>
          <p:nvPr/>
        </p:nvSpPr>
        <p:spPr>
          <a:xfrm>
            <a:off x="781699" y="2398812"/>
            <a:ext cx="1117890" cy="376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43"/>
              </a:lnSpc>
              <a:buNone/>
            </a:pPr>
            <a:r>
              <a:rPr lang="en-US" sz="65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Creates account &amp; uploads documents — will, titles, passwords, media, letters.</a:t>
            </a:r>
            <a:endParaRPr lang="en-US" sz="650" dirty="0"/>
          </a:p>
        </p:txBody>
      </p:sp>
      <p:sp>
        <p:nvSpPr>
          <p:cNvPr id="26" name="Text 19"/>
          <p:cNvSpPr/>
          <p:nvPr/>
        </p:nvSpPr>
        <p:spPr>
          <a:xfrm>
            <a:off x="1116062" y="2807196"/>
            <a:ext cx="449163" cy="162401"/>
          </a:xfrm>
          <a:prstGeom prst="roundRect">
            <a:avLst>
              <a:gd name="adj" fmla="val 88368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UPLOAD</a:t>
            </a:r>
            <a:endParaRPr lang="en-US" sz="530" dirty="0"/>
          </a:p>
        </p:txBody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044601" y="2089398"/>
            <a:ext cx="193328" cy="107603"/>
          </a:xfrm>
          <a:prstGeom prst="rect">
            <a:avLst/>
          </a:prstGeom>
        </p:spPr>
      </p:pic>
      <p:sp>
        <p:nvSpPr>
          <p:cNvPr id="28" name="Text 20"/>
          <p:cNvSpPr/>
          <p:nvPr/>
        </p:nvSpPr>
        <p:spPr>
          <a:xfrm>
            <a:off x="2270224" y="1194048"/>
            <a:ext cx="1343620" cy="1898452"/>
          </a:xfrm>
          <a:prstGeom prst="roundRect">
            <a:avLst>
              <a:gd name="adj" fmla="val 7467"/>
            </a:avLst>
          </a:prstGeom>
          <a:solidFill>
            <a:srgbClr val="162032"/>
          </a:solidFill>
          <a:ln w="9525">
            <a:solidFill>
              <a:srgbClr val="C9A84C">
                <a:alpha val="2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1"/>
          <p:cNvSpPr/>
          <p:nvPr/>
        </p:nvSpPr>
        <p:spPr>
          <a:xfrm>
            <a:off x="2784574" y="1347043"/>
            <a:ext cx="314920" cy="346412"/>
          </a:xfrm>
          <a:prstGeom prst="ellipse">
            <a:avLst/>
          </a:prstGeom>
          <a:gradFill rotWithShape="1">
            <a:gsLst>
              <a:gs pos="0">
                <a:srgbClr val="C9A84C"/>
              </a:gs>
              <a:gs pos="100000">
                <a:srgbClr val="A07C30"/>
              </a:gs>
            </a:gsLst>
            <a:lin ang="2700000" scaled="1"/>
          </a:gradFill>
          <a:ln/>
          <a:effectLst>
            <a:outerShdw sx="100000" sy="100000" kx="0" ky="0" algn="bl" rotWithShape="0" blurRad="128270" dist="50800" dir="16200000">
              <a:srgbClr val="c9a84c">
                <a:alpha val="45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130" dirty="0"/>
          </a:p>
        </p:txBody>
      </p:sp>
      <p:sp>
        <p:nvSpPr>
          <p:cNvPr id="30" name="Text 22"/>
          <p:cNvSpPr/>
          <p:nvPr/>
        </p:nvSpPr>
        <p:spPr>
          <a:xfrm>
            <a:off x="2806154" y="1748284"/>
            <a:ext cx="271760" cy="271760"/>
          </a:xfrm>
          <a:prstGeom prst="roundRect">
            <a:avLst>
              <a:gd name="adj" fmla="val 26170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1" name="Image 6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875666" y="1817796"/>
            <a:ext cx="132588" cy="132588"/>
          </a:xfrm>
          <a:prstGeom prst="rect">
            <a:avLst/>
          </a:prstGeom>
        </p:spPr>
      </p:pic>
      <p:sp>
        <p:nvSpPr>
          <p:cNvPr id="32" name="Text 23"/>
          <p:cNvSpPr/>
          <p:nvPr/>
        </p:nvSpPr>
        <p:spPr>
          <a:xfrm>
            <a:off x="2644906" y="2091035"/>
            <a:ext cx="594107" cy="1253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988"/>
              </a:lnSpc>
              <a:buNone/>
            </a:pPr>
            <a:r>
              <a:rPr lang="en-US" sz="790" b="1" spc="8" kern="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Vault Seals</a:t>
            </a:r>
            <a:endParaRPr lang="en-US" sz="790" dirty="0"/>
          </a:p>
        </p:txBody>
      </p:sp>
      <p:sp>
        <p:nvSpPr>
          <p:cNvPr id="33" name="Text 24"/>
          <p:cNvSpPr/>
          <p:nvPr/>
        </p:nvSpPr>
        <p:spPr>
          <a:xfrm>
            <a:off x="2383090" y="2273498"/>
            <a:ext cx="1117890" cy="376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43"/>
              </a:lnSpc>
              <a:buNone/>
            </a:pPr>
            <a:r>
              <a:rPr lang="en-US" sz="65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AES-256 encrypted, zero-knowledge architecture. Owner holds master key.</a:t>
            </a:r>
            <a:endParaRPr lang="en-US" sz="650" dirty="0"/>
          </a:p>
        </p:txBody>
      </p:sp>
      <p:sp>
        <p:nvSpPr>
          <p:cNvPr id="34" name="Text 25"/>
          <p:cNvSpPr/>
          <p:nvPr/>
        </p:nvSpPr>
        <p:spPr>
          <a:xfrm>
            <a:off x="2645271" y="2681883"/>
            <a:ext cx="593378" cy="162401"/>
          </a:xfrm>
          <a:prstGeom prst="roundRect">
            <a:avLst>
              <a:gd name="adj" fmla="val 88368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ENCRYPTED</a:t>
            </a:r>
            <a:endParaRPr lang="en-US" sz="530" dirty="0"/>
          </a:p>
        </p:txBody>
      </p:sp>
      <p:pic>
        <p:nvPicPr>
          <p:cNvPr id="35" name="Image 7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45991" y="2089398"/>
            <a:ext cx="193328" cy="107603"/>
          </a:xfrm>
          <a:prstGeom prst="rect">
            <a:avLst/>
          </a:prstGeom>
        </p:spPr>
      </p:pic>
      <p:sp>
        <p:nvSpPr>
          <p:cNvPr id="36" name="Text 26"/>
          <p:cNvSpPr/>
          <p:nvPr/>
        </p:nvSpPr>
        <p:spPr>
          <a:xfrm>
            <a:off x="3871615" y="1194048"/>
            <a:ext cx="1343620" cy="1898452"/>
          </a:xfrm>
          <a:prstGeom prst="roundRect">
            <a:avLst>
              <a:gd name="adj" fmla="val 7467"/>
            </a:avLst>
          </a:prstGeom>
          <a:solidFill>
            <a:srgbClr val="162032"/>
          </a:solidFill>
          <a:ln w="9525">
            <a:solidFill>
              <a:srgbClr val="C9A84C">
                <a:alpha val="2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27"/>
          <p:cNvSpPr/>
          <p:nvPr/>
        </p:nvSpPr>
        <p:spPr>
          <a:xfrm>
            <a:off x="4385965" y="1347043"/>
            <a:ext cx="314920" cy="346412"/>
          </a:xfrm>
          <a:prstGeom prst="ellipse">
            <a:avLst/>
          </a:prstGeom>
          <a:gradFill rotWithShape="1">
            <a:gsLst>
              <a:gs pos="0">
                <a:srgbClr val="C9A84C"/>
              </a:gs>
              <a:gs pos="100000">
                <a:srgbClr val="A07C30"/>
              </a:gs>
            </a:gsLst>
            <a:lin ang="2700000" scaled="1"/>
          </a:gradFill>
          <a:ln/>
          <a:effectLst>
            <a:outerShdw sx="100000" sy="100000" kx="0" ky="0" algn="bl" rotWithShape="0" blurRad="128270" dist="50800" dir="16200000">
              <a:srgbClr val="c9a84c">
                <a:alpha val="45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130" dirty="0"/>
          </a:p>
        </p:txBody>
      </p:sp>
      <p:sp>
        <p:nvSpPr>
          <p:cNvPr id="38" name="Text 28"/>
          <p:cNvSpPr/>
          <p:nvPr/>
        </p:nvSpPr>
        <p:spPr>
          <a:xfrm>
            <a:off x="4407545" y="1748284"/>
            <a:ext cx="271760" cy="271760"/>
          </a:xfrm>
          <a:prstGeom prst="roundRect">
            <a:avLst>
              <a:gd name="adj" fmla="val 26170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9" name="Image 8" descr="preencoded.png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4477057" y="1817796"/>
            <a:ext cx="132588" cy="132588"/>
          </a:xfrm>
          <a:prstGeom prst="rect">
            <a:avLst/>
          </a:prstGeom>
        </p:spPr>
      </p:pic>
      <p:sp>
        <p:nvSpPr>
          <p:cNvPr id="40" name="Text 29"/>
          <p:cNvSpPr/>
          <p:nvPr/>
        </p:nvSpPr>
        <p:spPr>
          <a:xfrm>
            <a:off x="3984480" y="2091035"/>
            <a:ext cx="1117890" cy="263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88"/>
              </a:lnSpc>
              <a:buNone/>
            </a:pPr>
            <a:r>
              <a:rPr lang="en-US" sz="790" b="1" spc="8" kern="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Beneficiary Toggles Set</a:t>
            </a:r>
            <a:endParaRPr lang="en-US" sz="790" dirty="0"/>
          </a:p>
        </p:txBody>
      </p:sp>
      <p:sp>
        <p:nvSpPr>
          <p:cNvPr id="41" name="Text 30"/>
          <p:cNvSpPr/>
          <p:nvPr/>
        </p:nvSpPr>
        <p:spPr>
          <a:xfrm>
            <a:off x="3984480" y="2398812"/>
            <a:ext cx="1117890" cy="376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43"/>
              </a:lnSpc>
              <a:buNone/>
            </a:pPr>
            <a:r>
              <a:rPr lang="en-US" sz="65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Per-document, per-beneficiary access rules. Toggle on or off anytime.</a:t>
            </a:r>
            <a:endParaRPr lang="en-US" sz="650" dirty="0"/>
          </a:p>
        </p:txBody>
      </p:sp>
      <p:sp>
        <p:nvSpPr>
          <p:cNvPr id="42" name="Text 31"/>
          <p:cNvSpPr/>
          <p:nvPr/>
        </p:nvSpPr>
        <p:spPr>
          <a:xfrm>
            <a:off x="4174034" y="2807196"/>
            <a:ext cx="738783" cy="162401"/>
          </a:xfrm>
          <a:prstGeom prst="roundRect">
            <a:avLst>
              <a:gd name="adj" fmla="val 88368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CONFIGURABLE</a:t>
            </a:r>
            <a:endParaRPr lang="en-US" sz="530" dirty="0"/>
          </a:p>
        </p:txBody>
      </p:sp>
      <p:pic>
        <p:nvPicPr>
          <p:cNvPr id="43" name="Image 9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247382" y="2089398"/>
            <a:ext cx="193328" cy="107603"/>
          </a:xfrm>
          <a:prstGeom prst="rect">
            <a:avLst/>
          </a:prstGeom>
        </p:spPr>
      </p:pic>
      <p:sp>
        <p:nvSpPr>
          <p:cNvPr id="44" name="Text 32"/>
          <p:cNvSpPr/>
          <p:nvPr/>
        </p:nvSpPr>
        <p:spPr>
          <a:xfrm>
            <a:off x="5473005" y="1194048"/>
            <a:ext cx="1343620" cy="1898452"/>
          </a:xfrm>
          <a:prstGeom prst="roundRect">
            <a:avLst>
              <a:gd name="adj" fmla="val 7467"/>
            </a:avLst>
          </a:prstGeom>
          <a:solidFill>
            <a:srgbClr val="162032"/>
          </a:solidFill>
          <a:ln w="9525">
            <a:solidFill>
              <a:srgbClr val="C9A84C">
                <a:alpha val="2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5" name="Text 33"/>
          <p:cNvSpPr/>
          <p:nvPr/>
        </p:nvSpPr>
        <p:spPr>
          <a:xfrm>
            <a:off x="5987355" y="1347043"/>
            <a:ext cx="314920" cy="346412"/>
          </a:xfrm>
          <a:prstGeom prst="ellipse">
            <a:avLst/>
          </a:prstGeom>
          <a:gradFill rotWithShape="1">
            <a:gsLst>
              <a:gs pos="0">
                <a:srgbClr val="C9A84C"/>
              </a:gs>
              <a:gs pos="100000">
                <a:srgbClr val="A07C30"/>
              </a:gs>
            </a:gsLst>
            <a:lin ang="2700000" scaled="1"/>
          </a:gradFill>
          <a:ln/>
          <a:effectLst>
            <a:outerShdw sx="100000" sy="100000" kx="0" ky="0" algn="bl" rotWithShape="0" blurRad="128270" dist="50800" dir="16200000">
              <a:srgbClr val="c9a84c">
                <a:alpha val="45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130" dirty="0"/>
          </a:p>
        </p:txBody>
      </p:sp>
      <p:sp>
        <p:nvSpPr>
          <p:cNvPr id="46" name="Text 34"/>
          <p:cNvSpPr/>
          <p:nvPr/>
        </p:nvSpPr>
        <p:spPr>
          <a:xfrm>
            <a:off x="6008936" y="1748284"/>
            <a:ext cx="271760" cy="271760"/>
          </a:xfrm>
          <a:prstGeom prst="roundRect">
            <a:avLst>
              <a:gd name="adj" fmla="val 26170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7" name="Image 10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6078447" y="1817796"/>
            <a:ext cx="132588" cy="132588"/>
          </a:xfrm>
          <a:prstGeom prst="rect">
            <a:avLst/>
          </a:prstGeom>
        </p:spPr>
      </p:pic>
      <p:sp>
        <p:nvSpPr>
          <p:cNvPr id="48" name="Text 35"/>
          <p:cNvSpPr/>
          <p:nvPr/>
        </p:nvSpPr>
        <p:spPr>
          <a:xfrm>
            <a:off x="5585871" y="2091035"/>
            <a:ext cx="1117890" cy="263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88"/>
              </a:lnSpc>
              <a:buNone/>
            </a:pPr>
            <a:r>
              <a:rPr lang="en-US" sz="790" b="1" spc="8" kern="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Life Events Trigger Notifications</a:t>
            </a:r>
            <a:endParaRPr lang="en-US" sz="790" dirty="0"/>
          </a:p>
        </p:txBody>
      </p:sp>
      <p:sp>
        <p:nvSpPr>
          <p:cNvPr id="49" name="Text 36"/>
          <p:cNvSpPr/>
          <p:nvPr/>
        </p:nvSpPr>
        <p:spPr>
          <a:xfrm>
            <a:off x="5585871" y="2398812"/>
            <a:ext cx="1117890" cy="376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43"/>
              </a:lnSpc>
              <a:buNone/>
            </a:pPr>
            <a:r>
              <a:rPr lang="en-US" sz="65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or trusted contacts send real-time alerts to all designated parties.</a:t>
            </a:r>
            <a:endParaRPr lang="en-US" sz="650" dirty="0"/>
          </a:p>
        </p:txBody>
      </p:sp>
      <p:sp>
        <p:nvSpPr>
          <p:cNvPr id="50" name="Text 37"/>
          <p:cNvSpPr/>
          <p:nvPr/>
        </p:nvSpPr>
        <p:spPr>
          <a:xfrm>
            <a:off x="5842546" y="2807196"/>
            <a:ext cx="604540" cy="162401"/>
          </a:xfrm>
          <a:prstGeom prst="roundRect">
            <a:avLst>
              <a:gd name="adj" fmla="val 88368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AUTOMATED</a:t>
            </a:r>
            <a:endParaRPr lang="en-US" sz="530" dirty="0"/>
          </a:p>
        </p:txBody>
      </p:sp>
      <p:pic>
        <p:nvPicPr>
          <p:cNvPr id="51" name="Image 11" descr="preencoded.png">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6848773" y="2089398"/>
            <a:ext cx="193328" cy="107603"/>
          </a:xfrm>
          <a:prstGeom prst="rect">
            <a:avLst/>
          </a:prstGeom>
        </p:spPr>
      </p:pic>
      <p:sp>
        <p:nvSpPr>
          <p:cNvPr id="52" name="Text 38"/>
          <p:cNvSpPr/>
          <p:nvPr/>
        </p:nvSpPr>
        <p:spPr>
          <a:xfrm>
            <a:off x="7074396" y="1194048"/>
            <a:ext cx="1400770" cy="1898452"/>
          </a:xfrm>
          <a:prstGeom prst="roundRect">
            <a:avLst>
              <a:gd name="adj" fmla="val 7162"/>
            </a:avLst>
          </a:prstGeom>
          <a:solidFill>
            <a:srgbClr val="1A2635"/>
          </a:solidFill>
          <a:ln w="9525">
            <a:solidFill>
              <a:srgbClr val="C9A84C">
                <a:alpha val="5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3" name="Text 39"/>
          <p:cNvSpPr/>
          <p:nvPr/>
        </p:nvSpPr>
        <p:spPr>
          <a:xfrm>
            <a:off x="7083921" y="1203573"/>
            <a:ext cx="1381720" cy="1879402"/>
          </a:xfrm>
          <a:prstGeom prst="roundRect">
            <a:avLst>
              <a:gd name="adj" fmla="val 7261"/>
            </a:avLst>
          </a:prstGeom>
          <a:gradFill rotWithShape="1">
            <a:gsLst>
              <a:gs pos="0">
                <a:srgbClr val="C9A84C">
                  <a:alpha val="10000"/>
                </a:srgbClr>
              </a:gs>
              <a:gs pos="70000">
                <a:srgbClr val="000000">
                  <a:alpha val="0"/>
                </a:srgbClr>
              </a:gs>
            </a:gsLst>
            <a:lin ang="42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4" name="Text 40"/>
          <p:cNvSpPr/>
          <p:nvPr/>
        </p:nvSpPr>
        <p:spPr>
          <a:xfrm>
            <a:off x="7617321" y="1347043"/>
            <a:ext cx="314920" cy="346412"/>
          </a:xfrm>
          <a:prstGeom prst="ellipse">
            <a:avLst/>
          </a:prstGeom>
          <a:gradFill rotWithShape="1">
            <a:gsLst>
              <a:gs pos="0">
                <a:srgbClr val="C9A84C"/>
              </a:gs>
              <a:gs pos="100000">
                <a:srgbClr val="A07C30"/>
              </a:gs>
            </a:gsLst>
            <a:lin ang="2700000" scaled="1"/>
          </a:gradFill>
          <a:ln/>
          <a:effectLst>
            <a:outerShdw sx="100000" sy="100000" kx="0" ky="0" algn="bl" rotWithShape="0" blurRad="185420" dist="50800" dir="16200000">
              <a:srgbClr val="c9a84c">
                <a:alpha val="70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3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130" dirty="0"/>
          </a:p>
        </p:txBody>
      </p:sp>
      <p:sp>
        <p:nvSpPr>
          <p:cNvPr id="55" name="Text 41"/>
          <p:cNvSpPr/>
          <p:nvPr/>
        </p:nvSpPr>
        <p:spPr>
          <a:xfrm>
            <a:off x="7638901" y="1748284"/>
            <a:ext cx="271760" cy="271760"/>
          </a:xfrm>
          <a:prstGeom prst="roundRect">
            <a:avLst>
              <a:gd name="adj" fmla="val 26170"/>
            </a:avLst>
          </a:prstGeom>
          <a:solidFill>
            <a:srgbClr val="C9A84C">
              <a:alpha val="22000"/>
            </a:srgbClr>
          </a:solidFill>
          <a:ln w="9525">
            <a:solidFill>
              <a:srgbClr val="C9A84C">
                <a:alpha val="5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56" name="Image 12" descr="preencoded.png">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7708413" y="1817796"/>
            <a:ext cx="132588" cy="132588"/>
          </a:xfrm>
          <a:prstGeom prst="rect">
            <a:avLst/>
          </a:prstGeom>
        </p:spPr>
      </p:pic>
      <p:sp>
        <p:nvSpPr>
          <p:cNvPr id="57" name="Text 42"/>
          <p:cNvSpPr/>
          <p:nvPr/>
        </p:nvSpPr>
        <p:spPr>
          <a:xfrm>
            <a:off x="7186690" y="2091035"/>
            <a:ext cx="1176183" cy="2631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88"/>
              </a:lnSpc>
              <a:buNone/>
            </a:pPr>
            <a:r>
              <a:rPr lang="en-US" sz="790" b="1" spc="8" kern="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Death Unlock Verifies &amp; Releases</a:t>
            </a:r>
            <a:endParaRPr lang="en-US" sz="790" dirty="0"/>
          </a:p>
        </p:txBody>
      </p:sp>
      <p:sp>
        <p:nvSpPr>
          <p:cNvPr id="58" name="Text 43"/>
          <p:cNvSpPr/>
          <p:nvPr/>
        </p:nvSpPr>
        <p:spPr>
          <a:xfrm>
            <a:off x="7186690" y="2398812"/>
            <a:ext cx="1176183" cy="3769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943"/>
              </a:lnSpc>
              <a:buNone/>
            </a:pPr>
            <a:r>
              <a:rPr lang="en-US" sz="65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Multi-party verification triggers staged document release to designated beneficiaries.</a:t>
            </a:r>
            <a:endParaRPr lang="en-US" sz="650" dirty="0"/>
          </a:p>
        </p:txBody>
      </p:sp>
      <p:sp>
        <p:nvSpPr>
          <p:cNvPr id="59" name="Text 44"/>
          <p:cNvSpPr/>
          <p:nvPr/>
        </p:nvSpPr>
        <p:spPr>
          <a:xfrm>
            <a:off x="7531745" y="2807196"/>
            <a:ext cx="486073" cy="162401"/>
          </a:xfrm>
          <a:prstGeom prst="roundRect">
            <a:avLst>
              <a:gd name="adj" fmla="val 88368"/>
            </a:avLst>
          </a:prstGeom>
          <a:solidFill>
            <a:srgbClr val="C9A84C">
              <a:alpha val="22000"/>
            </a:srgbClr>
          </a:solidFill>
          <a:ln w="9525">
            <a:solidFill>
              <a:srgbClr val="C9A84C">
                <a:alpha val="5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VERIFIED</a:t>
            </a:r>
            <a:endParaRPr lang="en-US" sz="530" dirty="0"/>
          </a:p>
        </p:txBody>
      </p:sp>
      <p:sp>
        <p:nvSpPr>
          <p:cNvPr id="60" name="Text 45"/>
          <p:cNvSpPr/>
          <p:nvPr/>
        </p:nvSpPr>
        <p:spPr>
          <a:xfrm>
            <a:off x="372070" y="3293120"/>
            <a:ext cx="8399859" cy="470595"/>
          </a:xfrm>
          <a:prstGeom prst="roundRect">
            <a:avLst>
              <a:gd name="adj" fmla="val 15113"/>
            </a:avLst>
          </a:prstGeom>
          <a:solidFill>
            <a:srgbClr val="C9A84C">
              <a:alpha val="6000"/>
            </a:srgbClr>
          </a:solidFill>
          <a:ln w="9525">
            <a:solidFill>
              <a:srgbClr val="C9A84C">
                <a:alpha val="1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1" name="Image 13" descr="preencoded.png">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528051" y="3459615"/>
            <a:ext cx="132588" cy="137605"/>
          </a:xfrm>
          <a:prstGeom prst="rect">
            <a:avLst/>
          </a:prstGeom>
        </p:spPr>
      </p:pic>
      <p:sp>
        <p:nvSpPr>
          <p:cNvPr id="62" name="Text 46"/>
          <p:cNvSpPr/>
          <p:nvPr/>
        </p:nvSpPr>
        <p:spPr>
          <a:xfrm>
            <a:off x="692795" y="3395216"/>
            <a:ext cx="1489052" cy="279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0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AES-256 Encryption at rest &amp; in transit</a:t>
            </a:r>
            <a:endParaRPr lang="en-US" sz="700" dirty="0"/>
          </a:p>
        </p:txBody>
      </p:sp>
      <p:sp>
        <p:nvSpPr>
          <p:cNvPr id="63" name="Text 47"/>
          <p:cNvSpPr/>
          <p:nvPr/>
        </p:nvSpPr>
        <p:spPr>
          <a:xfrm>
            <a:off x="2324100" y="3471267"/>
            <a:ext cx="7293" cy="114300"/>
          </a:xfrm>
          <a:prstGeom prst="rect">
            <a:avLst/>
          </a:prstGeom>
          <a:solidFill>
            <a:srgbClr val="C9A84C">
              <a:alpha val="2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4" name="Image 14" descr="preencoded.png">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2477848" y="3459615"/>
            <a:ext cx="132588" cy="137605"/>
          </a:xfrm>
          <a:prstGeom prst="rect">
            <a:avLst/>
          </a:prstGeom>
        </p:spPr>
      </p:pic>
      <p:sp>
        <p:nvSpPr>
          <p:cNvPr id="65" name="Text 48"/>
          <p:cNvSpPr/>
          <p:nvPr/>
        </p:nvSpPr>
        <p:spPr>
          <a:xfrm>
            <a:off x="2642592" y="3395216"/>
            <a:ext cx="1867957" cy="279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0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Zero-knowledge — only owner holds master key</a:t>
            </a:r>
            <a:endParaRPr lang="en-US" sz="700" dirty="0"/>
          </a:p>
        </p:txBody>
      </p:sp>
      <p:sp>
        <p:nvSpPr>
          <p:cNvPr id="66" name="Text 49"/>
          <p:cNvSpPr/>
          <p:nvPr/>
        </p:nvSpPr>
        <p:spPr>
          <a:xfrm>
            <a:off x="4645372" y="3471267"/>
            <a:ext cx="7293" cy="114300"/>
          </a:xfrm>
          <a:prstGeom prst="rect">
            <a:avLst/>
          </a:prstGeom>
          <a:solidFill>
            <a:srgbClr val="C9A84C">
              <a:alpha val="2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7" name="Image 15" descr="preencoded.png">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4799121" y="3459615"/>
            <a:ext cx="132588" cy="137605"/>
          </a:xfrm>
          <a:prstGeom prst="rect">
            <a:avLst/>
          </a:prstGeom>
        </p:spPr>
      </p:pic>
      <p:sp>
        <p:nvSpPr>
          <p:cNvPr id="68" name="Text 50"/>
          <p:cNvSpPr/>
          <p:nvPr/>
        </p:nvSpPr>
        <p:spPr>
          <a:xfrm>
            <a:off x="4963864" y="3395216"/>
            <a:ext cx="1561918" cy="279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50"/>
              </a:lnSpc>
              <a:buNone/>
            </a:pPr>
            <a:r>
              <a:rPr lang="en-US" sz="70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Multi-party verification before any unlock</a:t>
            </a:r>
            <a:endParaRPr lang="en-US" sz="700" dirty="0"/>
          </a:p>
        </p:txBody>
      </p:sp>
      <p:sp>
        <p:nvSpPr>
          <p:cNvPr id="69" name="Text 51"/>
          <p:cNvSpPr/>
          <p:nvPr/>
        </p:nvSpPr>
        <p:spPr>
          <a:xfrm>
            <a:off x="6495157" y="3404592"/>
            <a:ext cx="2137714" cy="2600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650" b="1" spc="65" kern="0" dirty="0">
                <a:solidFill>
                  <a:srgbClr val="C9A84C">
                    <a:alpha val="8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TRIGGER. NO RELEASE. NO EXCEPTIONS.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000970" cy="2715220"/>
          </a:xfrm>
          <a:prstGeom prst="ellipse">
            <a:avLst/>
          </a:prstGeom>
          <a:gradFill rotWithShape="1">
            <a:gsLst>
              <a:gs pos="0">
                <a:srgbClr val="C9A84C">
                  <a:alpha val="6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715720" y="3000970"/>
            <a:ext cx="2428280" cy="2142530"/>
          </a:xfrm>
          <a:prstGeom prst="ellipse">
            <a:avLst/>
          </a:prstGeom>
          <a:gradFill rotWithShape="1">
            <a:gsLst>
              <a:gs pos="0">
                <a:srgbClr val="C9A84C">
                  <a:alpha val="5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alphaModFix amt="5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54686" y="4874725"/>
            <a:ext cx="132588" cy="13258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815709" y="4882009"/>
            <a:ext cx="98897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BENEFICIARY</a:t>
            </a:r>
            <a:endParaRPr lang="en-US" sz="620" dirty="0"/>
          </a:p>
        </p:txBody>
      </p:sp>
      <p:sp>
        <p:nvSpPr>
          <p:cNvPr id="8" name="Text 5"/>
          <p:cNvSpPr/>
          <p:nvPr/>
        </p:nvSpPr>
        <p:spPr>
          <a:xfrm>
            <a:off x="438745" y="1080641"/>
            <a:ext cx="3780234" cy="21580"/>
          </a:xfrm>
          <a:custGeom>
            <a:avLst/>
            <a:gdLst/>
            <a:ahLst/>
            <a:cxnLst/>
            <a:rect l="l" t="t" r="r" b="b"/>
            <a:pathLst>
              <a:path w="3780234" h="21580">
                <a:moveTo>
                  <a:pt x="114300" y="0"/>
                </a:moveTo>
                <a:lnTo>
                  <a:pt x="3665934" y="0"/>
                </a:lnTo>
                <a:lnTo>
                  <a:pt x="3690620" y="2698"/>
                </a:lnTo>
                <a:lnTo>
                  <a:pt x="3700636" y="5395"/>
                </a:lnTo>
                <a:lnTo>
                  <a:pt x="3708177" y="8093"/>
                </a:lnTo>
                <a:lnTo>
                  <a:pt x="3714413" y="10790"/>
                </a:lnTo>
                <a:lnTo>
                  <a:pt x="3719798" y="13488"/>
                </a:lnTo>
                <a:lnTo>
                  <a:pt x="3724568" y="16185"/>
                </a:lnTo>
                <a:lnTo>
                  <a:pt x="3728863" y="18883"/>
                </a:lnTo>
                <a:lnTo>
                  <a:pt x="3732774" y="21580"/>
                </a:lnTo>
                <a:lnTo>
                  <a:pt x="47461" y="21580"/>
                </a:lnTo>
                <a:lnTo>
                  <a:pt x="51372" y="18883"/>
                </a:lnTo>
                <a:lnTo>
                  <a:pt x="55666" y="16185"/>
                </a:lnTo>
                <a:lnTo>
                  <a:pt x="60436" y="13488"/>
                </a:lnTo>
                <a:lnTo>
                  <a:pt x="65821" y="10790"/>
                </a:lnTo>
                <a:lnTo>
                  <a:pt x="72057" y="8093"/>
                </a:lnTo>
                <a:lnTo>
                  <a:pt x="79599" y="5395"/>
                </a:lnTo>
                <a:lnTo>
                  <a:pt x="89615" y="2698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C9A84C">
                  <a:alpha val="3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4925020" y="1080641"/>
            <a:ext cx="3780234" cy="21580"/>
          </a:xfrm>
          <a:custGeom>
            <a:avLst/>
            <a:gdLst/>
            <a:ahLst/>
            <a:cxnLst/>
            <a:rect l="l" t="t" r="r" b="b"/>
            <a:pathLst>
              <a:path w="3780234" h="21580">
                <a:moveTo>
                  <a:pt x="114300" y="0"/>
                </a:moveTo>
                <a:lnTo>
                  <a:pt x="3665934" y="0"/>
                </a:lnTo>
                <a:lnTo>
                  <a:pt x="3690620" y="2698"/>
                </a:lnTo>
                <a:lnTo>
                  <a:pt x="3700636" y="5395"/>
                </a:lnTo>
                <a:lnTo>
                  <a:pt x="3708177" y="8093"/>
                </a:lnTo>
                <a:lnTo>
                  <a:pt x="3714413" y="10790"/>
                </a:lnTo>
                <a:lnTo>
                  <a:pt x="3719798" y="13488"/>
                </a:lnTo>
                <a:lnTo>
                  <a:pt x="3724568" y="16185"/>
                </a:lnTo>
                <a:lnTo>
                  <a:pt x="3728863" y="18883"/>
                </a:lnTo>
                <a:lnTo>
                  <a:pt x="3732774" y="21580"/>
                </a:lnTo>
                <a:lnTo>
                  <a:pt x="47461" y="21580"/>
                </a:lnTo>
                <a:lnTo>
                  <a:pt x="51372" y="18883"/>
                </a:lnTo>
                <a:lnTo>
                  <a:pt x="55666" y="16185"/>
                </a:lnTo>
                <a:lnTo>
                  <a:pt x="60436" y="13488"/>
                </a:lnTo>
                <a:lnTo>
                  <a:pt x="65821" y="10790"/>
                </a:lnTo>
                <a:lnTo>
                  <a:pt x="72057" y="8093"/>
                </a:lnTo>
                <a:lnTo>
                  <a:pt x="79599" y="5395"/>
                </a:lnTo>
                <a:lnTo>
                  <a:pt x="89615" y="2698"/>
                </a:lnTo>
                <a:close/>
              </a:path>
            </a:pathLst>
          </a:custGeom>
          <a:gradFill rotWithShape="1">
            <a:gsLst>
              <a:gs pos="0">
                <a:srgbClr val="8AA3BF">
                  <a:alpha val="60000"/>
                </a:srgbClr>
              </a:gs>
              <a:gs pos="100000">
                <a:srgbClr val="8AA3BF">
                  <a:alpha val="1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429220" y="314920"/>
            <a:ext cx="3864397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124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SUBSCRIPTION MODEL</a:t>
            </a:r>
            <a:endParaRPr lang="en-US" sz="620" dirty="0"/>
          </a:p>
        </p:txBody>
      </p:sp>
      <p:sp>
        <p:nvSpPr>
          <p:cNvPr id="11" name="Text 8"/>
          <p:cNvSpPr/>
          <p:nvPr/>
        </p:nvSpPr>
        <p:spPr>
          <a:xfrm>
            <a:off x="429220" y="462111"/>
            <a:ext cx="3759004" cy="329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96"/>
              </a:lnSpc>
              <a:buNone/>
            </a:pPr>
            <a:r>
              <a:rPr lang="en-US" sz="236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Two Sides. </a:t>
            </a:r>
            <a:pPr algn="l" indent="0" marL="0">
              <a:lnSpc>
                <a:spcPts val="2596"/>
              </a:lnSpc>
              <a:buNone/>
            </a:pPr>
            <a:r>
              <a:rPr lang="en-US" sz="236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One Platform.</a:t>
            </a:r>
            <a:endParaRPr lang="en-US" sz="2360" dirty="0"/>
          </a:p>
        </p:txBody>
      </p:sp>
      <p:sp>
        <p:nvSpPr>
          <p:cNvPr id="12" name="Text 9"/>
          <p:cNvSpPr/>
          <p:nvPr/>
        </p:nvSpPr>
        <p:spPr>
          <a:xfrm>
            <a:off x="429220" y="848916"/>
            <a:ext cx="457200" cy="21580"/>
          </a:xfrm>
          <a:prstGeom prst="roundRect">
            <a:avLst>
              <a:gd name="adj" fmla="val 64736"/>
            </a:avLst>
          </a:pr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429220" y="1071116"/>
            <a:ext cx="3799284" cy="3400127"/>
          </a:xfrm>
          <a:prstGeom prst="roundRect">
            <a:avLst>
              <a:gd name="adj" fmla="val 3362"/>
            </a:avLst>
          </a:prstGeom>
          <a:gradFill rotWithShape="1">
            <a:gsLst>
              <a:gs pos="0">
                <a:srgbClr val="162032"/>
              </a:gs>
              <a:gs pos="100000">
                <a:srgbClr val="0F1E30"/>
              </a:gs>
            </a:gsLst>
            <a:lin ang="3300000" scaled="1"/>
          </a:gra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1"/>
          <p:cNvSpPr/>
          <p:nvPr/>
        </p:nvSpPr>
        <p:spPr>
          <a:xfrm>
            <a:off x="429220" y="1071116"/>
            <a:ext cx="1142955" cy="1142955"/>
          </a:xfrm>
          <a:custGeom>
            <a:avLst/>
            <a:gdLst/>
            <a:ahLst/>
            <a:cxnLst/>
            <a:rect l="l" t="t" r="r" b="b"/>
            <a:pathLst>
              <a:path w="1142955" h="1142955">
                <a:moveTo>
                  <a:pt x="1142955" y="356847"/>
                </a:moveTo>
                <a:lnTo>
                  <a:pt x="1139170" y="433899"/>
                </a:lnTo>
                <a:lnTo>
                  <a:pt x="1127850" y="510209"/>
                </a:lnTo>
                <a:lnTo>
                  <a:pt x="1109106" y="585042"/>
                </a:lnTo>
                <a:lnTo>
                  <a:pt x="1083116" y="657678"/>
                </a:lnTo>
                <a:lnTo>
                  <a:pt x="1050133" y="727416"/>
                </a:lnTo>
                <a:lnTo>
                  <a:pt x="1010472" y="793586"/>
                </a:lnTo>
                <a:lnTo>
                  <a:pt x="964517" y="855549"/>
                </a:lnTo>
                <a:lnTo>
                  <a:pt x="912710" y="912710"/>
                </a:lnTo>
                <a:lnTo>
                  <a:pt x="855549" y="964517"/>
                </a:lnTo>
                <a:lnTo>
                  <a:pt x="793586" y="1010472"/>
                </a:lnTo>
                <a:lnTo>
                  <a:pt x="727416" y="1050133"/>
                </a:lnTo>
                <a:lnTo>
                  <a:pt x="657678" y="1083116"/>
                </a:lnTo>
                <a:lnTo>
                  <a:pt x="585042" y="1109106"/>
                </a:lnTo>
                <a:lnTo>
                  <a:pt x="510209" y="1127850"/>
                </a:lnTo>
                <a:lnTo>
                  <a:pt x="433899" y="1139170"/>
                </a:lnTo>
                <a:lnTo>
                  <a:pt x="356847" y="1142955"/>
                </a:lnTo>
                <a:lnTo>
                  <a:pt x="279795" y="1139170"/>
                </a:lnTo>
                <a:lnTo>
                  <a:pt x="203485" y="1127850"/>
                </a:lnTo>
                <a:lnTo>
                  <a:pt x="128652" y="1109106"/>
                </a:lnTo>
                <a:lnTo>
                  <a:pt x="56017" y="1083116"/>
                </a:lnTo>
                <a:lnTo>
                  <a:pt x="0" y="1054853"/>
                </a:lnTo>
                <a:lnTo>
                  <a:pt x="1054853" y="0"/>
                </a:lnTo>
                <a:lnTo>
                  <a:pt x="1083116" y="56017"/>
                </a:lnTo>
                <a:lnTo>
                  <a:pt x="1109106" y="128652"/>
                </a:lnTo>
                <a:lnTo>
                  <a:pt x="1127850" y="203485"/>
                </a:lnTo>
                <a:lnTo>
                  <a:pt x="1139170" y="279795"/>
                </a:lnTo>
                <a:lnTo>
                  <a:pt x="1142955" y="356847"/>
                </a:lnTo>
                <a:lnTo>
                  <a:pt x="0" y="114300"/>
                </a:lnTo>
                <a:lnTo>
                  <a:pt x="2196" y="92001"/>
                </a:lnTo>
                <a:lnTo>
                  <a:pt x="8701" y="70559"/>
                </a:lnTo>
                <a:lnTo>
                  <a:pt x="19263" y="50798"/>
                </a:lnTo>
                <a:lnTo>
                  <a:pt x="33478" y="33478"/>
                </a:lnTo>
                <a:lnTo>
                  <a:pt x="50798" y="19263"/>
                </a:lnTo>
                <a:lnTo>
                  <a:pt x="70559" y="8701"/>
                </a:lnTo>
                <a:lnTo>
                  <a:pt x="92001" y="2196"/>
                </a:lnTo>
                <a:lnTo>
                  <a:pt x="114300" y="0"/>
                </a:lnTo>
                <a:close/>
              </a:path>
            </a:pathLst>
          </a:custGeom>
          <a:gradFill rotWithShape="1">
            <a:gsLst>
              <a:gs pos="0">
                <a:srgbClr val="C9A84C">
                  <a:alpha val="10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639366" y="1294209"/>
            <a:ext cx="299591" cy="299591"/>
          </a:xfrm>
          <a:prstGeom prst="roundRect">
            <a:avLst>
              <a:gd name="adj" fmla="val 23739"/>
            </a:avLst>
          </a:prstGeom>
          <a:gradFill rotWithShape="1">
            <a:gsLst>
              <a:gs pos="0">
                <a:srgbClr val="C9A84C">
                  <a:alpha val="25000"/>
                </a:srgbClr>
              </a:gs>
              <a:gs pos="100000">
                <a:srgbClr val="C9A84C">
                  <a:alpha val="10000"/>
                </a:srgbClr>
              </a:gs>
            </a:gsLst>
            <a:lin ang="2700000" scaled="1"/>
          </a:gradFill>
          <a:ln w="9525">
            <a:solidFill>
              <a:srgbClr val="C9A84C">
                <a:alpha val="4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2867" y="1377711"/>
            <a:ext cx="132588" cy="13258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1025277" y="1281261"/>
            <a:ext cx="1273344" cy="188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Vault Holder</a:t>
            </a:r>
            <a:endParaRPr lang="en-US" sz="1350" dirty="0"/>
          </a:p>
        </p:txBody>
      </p:sp>
      <p:sp>
        <p:nvSpPr>
          <p:cNvPr id="18" name="Text 14"/>
          <p:cNvSpPr/>
          <p:nvPr/>
        </p:nvSpPr>
        <p:spPr>
          <a:xfrm>
            <a:off x="1025277" y="1477417"/>
            <a:ext cx="1273344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spc="54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 HOLDER TIER</a:t>
            </a:r>
            <a:endParaRPr lang="en-US" sz="680" dirty="0"/>
          </a:p>
        </p:txBody>
      </p:sp>
      <p:sp>
        <p:nvSpPr>
          <p:cNvPr id="19" name="Text 15"/>
          <p:cNvSpPr/>
          <p:nvPr/>
        </p:nvSpPr>
        <p:spPr>
          <a:xfrm>
            <a:off x="639366" y="1728788"/>
            <a:ext cx="128141" cy="128141"/>
          </a:xfrm>
          <a:prstGeom prst="ellipse">
            <a:avLst/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5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37068" y="1726490"/>
            <a:ext cx="132588" cy="132588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838498" y="1721197"/>
            <a:ext cx="3243459" cy="2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67"/>
              </a:lnSpc>
              <a:buNone/>
            </a:pPr>
            <a:r>
              <a:rPr lang="en-US" sz="79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Unlimited document uploads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wills, titles, passwords, media &amp; letters</a:t>
            </a:r>
            <a:endParaRPr lang="en-US" sz="790" dirty="0"/>
          </a:p>
        </p:txBody>
      </p:sp>
      <p:sp>
        <p:nvSpPr>
          <p:cNvPr id="22" name="Text 17"/>
          <p:cNvSpPr/>
          <p:nvPr/>
        </p:nvSpPr>
        <p:spPr>
          <a:xfrm>
            <a:off x="639366" y="2048768"/>
            <a:ext cx="128141" cy="128141"/>
          </a:xfrm>
          <a:prstGeom prst="ellipse">
            <a:avLst/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5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7068" y="2046470"/>
            <a:ext cx="132588" cy="132588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838498" y="2041178"/>
            <a:ext cx="3497848" cy="1352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67"/>
              </a:lnSpc>
              <a:buNone/>
            </a:pPr>
            <a:r>
              <a:rPr lang="en-US" sz="79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Beneficiary management dashboard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full visibility &amp; control</a:t>
            </a:r>
            <a:endParaRPr lang="en-US" sz="790" dirty="0"/>
          </a:p>
        </p:txBody>
      </p:sp>
      <p:sp>
        <p:nvSpPr>
          <p:cNvPr id="25" name="Text 19"/>
          <p:cNvSpPr/>
          <p:nvPr/>
        </p:nvSpPr>
        <p:spPr>
          <a:xfrm>
            <a:off x="639366" y="2233910"/>
            <a:ext cx="128141" cy="128141"/>
          </a:xfrm>
          <a:prstGeom prst="ellipse">
            <a:avLst/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5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37068" y="2231612"/>
            <a:ext cx="132588" cy="132588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838498" y="2226320"/>
            <a:ext cx="3497848" cy="1352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67"/>
              </a:lnSpc>
              <a:buNone/>
            </a:pPr>
            <a:r>
              <a:rPr lang="en-US" sz="79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Toggle controls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per-document, per-beneficiary access rules</a:t>
            </a:r>
            <a:endParaRPr lang="en-US" sz="790" dirty="0"/>
          </a:p>
        </p:txBody>
      </p:sp>
      <p:sp>
        <p:nvSpPr>
          <p:cNvPr id="28" name="Text 21"/>
          <p:cNvSpPr/>
          <p:nvPr/>
        </p:nvSpPr>
        <p:spPr>
          <a:xfrm>
            <a:off x="639366" y="2419052"/>
            <a:ext cx="128141" cy="128141"/>
          </a:xfrm>
          <a:prstGeom prst="ellipse">
            <a:avLst/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5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9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37068" y="2416754"/>
            <a:ext cx="132588" cy="132588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838498" y="2411462"/>
            <a:ext cx="3497848" cy="1352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67"/>
              </a:lnSpc>
              <a:buNone/>
            </a:pPr>
            <a:r>
              <a:rPr lang="en-US" sz="79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Notification engine access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real-time alerts &amp; life-event triggers</a:t>
            </a:r>
            <a:endParaRPr lang="en-US" sz="790" dirty="0"/>
          </a:p>
        </p:txBody>
      </p:sp>
      <p:sp>
        <p:nvSpPr>
          <p:cNvPr id="31" name="Text 23"/>
          <p:cNvSpPr/>
          <p:nvPr/>
        </p:nvSpPr>
        <p:spPr>
          <a:xfrm>
            <a:off x="639366" y="2604195"/>
            <a:ext cx="128141" cy="128141"/>
          </a:xfrm>
          <a:prstGeom prst="ellipse">
            <a:avLst/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5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2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37068" y="2601897"/>
            <a:ext cx="132588" cy="132588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838498" y="2596604"/>
            <a:ext cx="3243459" cy="2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67"/>
              </a:lnSpc>
              <a:buNone/>
            </a:pPr>
            <a:r>
              <a:rPr lang="en-US" sz="79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Death unlock configuration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staged release, waiting periods, verification</a:t>
            </a:r>
            <a:endParaRPr lang="en-US" sz="790" dirty="0"/>
          </a:p>
        </p:txBody>
      </p:sp>
      <p:sp>
        <p:nvSpPr>
          <p:cNvPr id="34" name="Text 25"/>
          <p:cNvSpPr/>
          <p:nvPr/>
        </p:nvSpPr>
        <p:spPr>
          <a:xfrm>
            <a:off x="639366" y="2924175"/>
            <a:ext cx="128141" cy="128141"/>
          </a:xfrm>
          <a:prstGeom prst="ellipse">
            <a:avLst/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5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5" name="Image 7" descr="preencoded.png">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37068" y="2921877"/>
            <a:ext cx="132588" cy="132588"/>
          </a:xfrm>
          <a:prstGeom prst="rect">
            <a:avLst/>
          </a:prstGeom>
        </p:spPr>
      </p:pic>
      <p:sp>
        <p:nvSpPr>
          <p:cNvPr id="36" name="Text 26"/>
          <p:cNvSpPr/>
          <p:nvPr/>
        </p:nvSpPr>
        <p:spPr>
          <a:xfrm>
            <a:off x="838498" y="2916585"/>
            <a:ext cx="3497848" cy="1352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67"/>
              </a:lnSpc>
              <a:buNone/>
            </a:pPr>
            <a:r>
              <a:rPr lang="en-US" sz="79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Attorney integrations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estate planner &amp; executor coordination</a:t>
            </a:r>
            <a:endParaRPr lang="en-US" sz="790" dirty="0"/>
          </a:p>
        </p:txBody>
      </p:sp>
      <p:sp>
        <p:nvSpPr>
          <p:cNvPr id="37" name="Text 27"/>
          <p:cNvSpPr/>
          <p:nvPr/>
        </p:nvSpPr>
        <p:spPr>
          <a:xfrm>
            <a:off x="639366" y="3731865"/>
            <a:ext cx="3378994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8" name="Text 28"/>
          <p:cNvSpPr/>
          <p:nvPr/>
        </p:nvSpPr>
        <p:spPr>
          <a:xfrm>
            <a:off x="639366" y="3839766"/>
            <a:ext cx="1018580" cy="450503"/>
          </a:xfrm>
          <a:prstGeom prst="roundRect">
            <a:avLst>
              <a:gd name="adj" fmla="val 15787"/>
            </a:avLst>
          </a:prstGeom>
          <a:gradFill rotWithShape="1">
            <a:gsLst>
              <a:gs pos="0">
                <a:srgbClr val="C9A84C">
                  <a:alpha val="18000"/>
                </a:srgbClr>
              </a:gs>
              <a:gs pos="100000">
                <a:srgbClr val="C9A84C">
                  <a:alpha val="8000"/>
                </a:srgbClr>
              </a:gs>
            </a:gsLst>
            <a:lin ang="2700000" scaled="1"/>
          </a:gradFill>
          <a:ln w="9525">
            <a:solidFill>
              <a:srgbClr val="C9A84C">
                <a:alpha val="4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29"/>
          <p:cNvSpPr/>
          <p:nvPr/>
        </p:nvSpPr>
        <p:spPr>
          <a:xfrm>
            <a:off x="763191" y="3920282"/>
            <a:ext cx="67940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74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AT</a:t>
            </a:r>
            <a:endParaRPr lang="en-US" sz="620" dirty="0"/>
          </a:p>
        </p:txBody>
      </p:sp>
      <p:sp>
        <p:nvSpPr>
          <p:cNvPr id="40" name="Text 30"/>
          <p:cNvSpPr/>
          <p:nvPr/>
        </p:nvSpPr>
        <p:spPr>
          <a:xfrm>
            <a:off x="763191" y="4038302"/>
            <a:ext cx="679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$9.99 / mo</a:t>
            </a:r>
            <a:endParaRPr lang="en-US" sz="900" dirty="0"/>
          </a:p>
        </p:txBody>
      </p:sp>
      <p:pic>
        <p:nvPicPr>
          <p:cNvPr id="41" name="Image 8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419755" y="3998649"/>
            <a:ext cx="132588" cy="132588"/>
          </a:xfrm>
          <a:prstGeom prst="rect">
            <a:avLst/>
          </a:prstGeom>
        </p:spPr>
      </p:pic>
      <p:sp>
        <p:nvSpPr>
          <p:cNvPr id="42" name="Text 31"/>
          <p:cNvSpPr/>
          <p:nvPr/>
        </p:nvSpPr>
        <p:spPr>
          <a:xfrm>
            <a:off x="4568130" y="1071116"/>
            <a:ext cx="7590" cy="1442889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4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3" name="Text 32"/>
          <p:cNvSpPr/>
          <p:nvPr/>
        </p:nvSpPr>
        <p:spPr>
          <a:xfrm>
            <a:off x="4371975" y="2571155"/>
            <a:ext cx="400050" cy="400050"/>
          </a:xfrm>
          <a:prstGeom prst="ellipse">
            <a:avLst/>
          </a:prstGeom>
          <a:solidFill>
            <a:srgbClr val="C9A84C">
              <a:alpha val="8000"/>
            </a:srgbClr>
          </a:solidFill>
          <a:ln w="9525">
            <a:solidFill>
              <a:srgbClr val="C9A84C"/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4" name="Image 9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505706" y="2704886"/>
            <a:ext cx="132588" cy="132588"/>
          </a:xfrm>
          <a:prstGeom prst="rect">
            <a:avLst/>
          </a:prstGeom>
        </p:spPr>
      </p:pic>
      <p:sp>
        <p:nvSpPr>
          <p:cNvPr id="45" name="Text 33"/>
          <p:cNvSpPr/>
          <p:nvPr/>
        </p:nvSpPr>
        <p:spPr>
          <a:xfrm>
            <a:off x="4568130" y="3028355"/>
            <a:ext cx="7590" cy="1442889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>
                  <a:alpha val="4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6" name="Text 34"/>
          <p:cNvSpPr/>
          <p:nvPr/>
        </p:nvSpPr>
        <p:spPr>
          <a:xfrm>
            <a:off x="4915495" y="1071116"/>
            <a:ext cx="3799284" cy="3400127"/>
          </a:xfrm>
          <a:prstGeom prst="roundRect">
            <a:avLst>
              <a:gd name="adj" fmla="val 3362"/>
            </a:avLst>
          </a:prstGeom>
          <a:gradFill rotWithShape="1">
            <a:gsLst>
              <a:gs pos="0">
                <a:srgbClr val="0F2744"/>
              </a:gs>
              <a:gs pos="100000">
                <a:srgbClr val="0A1D35"/>
              </a:gs>
            </a:gsLst>
            <a:lin ang="3300000" scaled="1"/>
          </a:gradFill>
          <a:ln w="9525">
            <a:solidFill>
              <a:srgbClr val="8AA3BF">
                <a:alpha val="2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Text 35"/>
          <p:cNvSpPr/>
          <p:nvPr/>
        </p:nvSpPr>
        <p:spPr>
          <a:xfrm>
            <a:off x="5125641" y="1294209"/>
            <a:ext cx="299591" cy="299591"/>
          </a:xfrm>
          <a:prstGeom prst="roundRect">
            <a:avLst>
              <a:gd name="adj" fmla="val 23739"/>
            </a:avLst>
          </a:prstGeom>
          <a:gradFill rotWithShape="1">
            <a:gsLst>
              <a:gs pos="0">
                <a:srgbClr val="8AA3BF">
                  <a:alpha val="20000"/>
                </a:srgbClr>
              </a:gs>
              <a:gs pos="100000">
                <a:srgbClr val="8AA3BF">
                  <a:alpha val="8000"/>
                </a:srgbClr>
              </a:gs>
            </a:gsLst>
            <a:lin ang="2700000" scaled="1"/>
          </a:gradFill>
          <a:ln w="9525">
            <a:solidFill>
              <a:srgbClr val="8AA3BF">
                <a:alpha val="3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8" name="Image 10" descr="preencoded.png">    </p:cNvPr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209142" y="1377711"/>
            <a:ext cx="132588" cy="132588"/>
          </a:xfrm>
          <a:prstGeom prst="rect">
            <a:avLst/>
          </a:prstGeom>
        </p:spPr>
      </p:pic>
      <p:sp>
        <p:nvSpPr>
          <p:cNvPr id="49" name="Text 36"/>
          <p:cNvSpPr/>
          <p:nvPr/>
        </p:nvSpPr>
        <p:spPr>
          <a:xfrm>
            <a:off x="5511552" y="1281261"/>
            <a:ext cx="1722894" cy="1885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85"/>
              </a:lnSpc>
              <a:buNone/>
            </a:pPr>
            <a:r>
              <a:rPr lang="en-US" sz="1350" b="1" dirty="0">
                <a:solidFill>
                  <a:srgbClr val="93B8D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Beneficiary Access</a:t>
            </a:r>
            <a:endParaRPr lang="en-US" sz="1350" dirty="0"/>
          </a:p>
        </p:txBody>
      </p:sp>
      <p:sp>
        <p:nvSpPr>
          <p:cNvPr id="50" name="Text 37"/>
          <p:cNvSpPr/>
          <p:nvPr/>
        </p:nvSpPr>
        <p:spPr>
          <a:xfrm>
            <a:off x="5511552" y="1477417"/>
            <a:ext cx="1722894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spc="54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BENEFICIARY TIER</a:t>
            </a:r>
            <a:endParaRPr lang="en-US" sz="680" dirty="0"/>
          </a:p>
        </p:txBody>
      </p:sp>
      <p:sp>
        <p:nvSpPr>
          <p:cNvPr id="51" name="Text 38"/>
          <p:cNvSpPr/>
          <p:nvPr/>
        </p:nvSpPr>
        <p:spPr>
          <a:xfrm>
            <a:off x="5125641" y="1728788"/>
            <a:ext cx="128141" cy="128141"/>
          </a:xfrm>
          <a:prstGeom prst="ellipse">
            <a:avLst/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4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52" name="Image 11" descr="preencoded.png">    </p:cNvPr>
          <p:cNvPicPr>
            <a:picLocks noChangeAspect="1"/>
          </p:cNvPicPr>
          <p:nvPr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5123343" y="1726490"/>
            <a:ext cx="132588" cy="132588"/>
          </a:xfrm>
          <a:prstGeom prst="rect">
            <a:avLst/>
          </a:prstGeom>
        </p:spPr>
      </p:pic>
      <p:sp>
        <p:nvSpPr>
          <p:cNvPr id="53" name="Text 39"/>
          <p:cNvSpPr/>
          <p:nvPr/>
        </p:nvSpPr>
        <p:spPr>
          <a:xfrm>
            <a:off x="5324773" y="1721197"/>
            <a:ext cx="3497848" cy="1352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67"/>
              </a:lnSpc>
              <a:buNone/>
            </a:pPr>
            <a:r>
              <a:rPr lang="en-US" sz="79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Named-beneficiary account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linked directly to vault holder's estate</a:t>
            </a:r>
            <a:endParaRPr lang="en-US" sz="790" dirty="0"/>
          </a:p>
        </p:txBody>
      </p:sp>
      <p:sp>
        <p:nvSpPr>
          <p:cNvPr id="54" name="Text 40"/>
          <p:cNvSpPr/>
          <p:nvPr/>
        </p:nvSpPr>
        <p:spPr>
          <a:xfrm>
            <a:off x="5125641" y="1913930"/>
            <a:ext cx="128141" cy="128141"/>
          </a:xfrm>
          <a:prstGeom prst="ellipse">
            <a:avLst/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4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55" name="Image 12" descr="preencoded.png">    </p:cNvPr>
          <p:cNvPicPr>
            <a:picLocks noChangeAspect="1"/>
          </p:cNvPicPr>
          <p:nvPr/>
        </p:nvPicPr>
        <p:blipFill>
          <a:blip r:embed="rId25"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5123343" y="1911632"/>
            <a:ext cx="132588" cy="132588"/>
          </a:xfrm>
          <a:prstGeom prst="rect">
            <a:avLst/>
          </a:prstGeom>
        </p:spPr>
      </p:pic>
      <p:sp>
        <p:nvSpPr>
          <p:cNvPr id="56" name="Text 41"/>
          <p:cNvSpPr/>
          <p:nvPr/>
        </p:nvSpPr>
        <p:spPr>
          <a:xfrm>
            <a:off x="5324773" y="1906339"/>
            <a:ext cx="3243459" cy="2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67"/>
              </a:lnSpc>
              <a:buNone/>
            </a:pPr>
            <a:r>
              <a:rPr lang="en-US" sz="79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 receipt inbox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receive exactly what you've been toggled to see</a:t>
            </a:r>
            <a:endParaRPr lang="en-US" sz="790" dirty="0"/>
          </a:p>
        </p:txBody>
      </p:sp>
      <p:sp>
        <p:nvSpPr>
          <p:cNvPr id="57" name="Text 42"/>
          <p:cNvSpPr/>
          <p:nvPr/>
        </p:nvSpPr>
        <p:spPr>
          <a:xfrm>
            <a:off x="5125641" y="2233910"/>
            <a:ext cx="128141" cy="128141"/>
          </a:xfrm>
          <a:prstGeom prst="ellipse">
            <a:avLst/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4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58" name="Image 13" descr="preencoded.png">    </p:cNvPr>
          <p:cNvPicPr>
            <a:picLocks noChangeAspect="1"/>
          </p:cNvPicPr>
          <p:nvPr/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5123343" y="2231612"/>
            <a:ext cx="132588" cy="132588"/>
          </a:xfrm>
          <a:prstGeom prst="rect">
            <a:avLst/>
          </a:prstGeom>
        </p:spPr>
      </p:pic>
      <p:sp>
        <p:nvSpPr>
          <p:cNvPr id="59" name="Text 43"/>
          <p:cNvSpPr/>
          <p:nvPr/>
        </p:nvSpPr>
        <p:spPr>
          <a:xfrm>
            <a:off x="5324773" y="2226320"/>
            <a:ext cx="3497848" cy="13528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67"/>
              </a:lnSpc>
              <a:buNone/>
            </a:pPr>
            <a:r>
              <a:rPr lang="en-US" sz="79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Notification alerts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SMS, email &amp; push at each trigger event</a:t>
            </a:r>
            <a:endParaRPr lang="en-US" sz="790" dirty="0"/>
          </a:p>
        </p:txBody>
      </p:sp>
      <p:sp>
        <p:nvSpPr>
          <p:cNvPr id="60" name="Text 44"/>
          <p:cNvSpPr/>
          <p:nvPr/>
        </p:nvSpPr>
        <p:spPr>
          <a:xfrm>
            <a:off x="5125641" y="2419052"/>
            <a:ext cx="128141" cy="128141"/>
          </a:xfrm>
          <a:prstGeom prst="ellipse">
            <a:avLst/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4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1" name="Image 14" descr="preencoded.png">    </p:cNvPr>
          <p:cNvPicPr>
            <a:picLocks noChangeAspect="1"/>
          </p:cNvPicPr>
          <p:nvPr/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5123343" y="2416754"/>
            <a:ext cx="132588" cy="132588"/>
          </a:xfrm>
          <a:prstGeom prst="rect">
            <a:avLst/>
          </a:prstGeom>
        </p:spPr>
      </p:pic>
      <p:sp>
        <p:nvSpPr>
          <p:cNvPr id="62" name="Text 45"/>
          <p:cNvSpPr/>
          <p:nvPr/>
        </p:nvSpPr>
        <p:spPr>
          <a:xfrm>
            <a:off x="5324773" y="2411462"/>
            <a:ext cx="3243459" cy="2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67"/>
              </a:lnSpc>
              <a:buNone/>
            </a:pPr>
            <a:r>
              <a:rPr lang="en-US" sz="79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 party coordination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synchronized access with attorneys &amp; executors</a:t>
            </a:r>
            <a:endParaRPr lang="en-US" sz="790" dirty="0"/>
          </a:p>
        </p:txBody>
      </p:sp>
      <p:sp>
        <p:nvSpPr>
          <p:cNvPr id="63" name="Text 46"/>
          <p:cNvSpPr/>
          <p:nvPr/>
        </p:nvSpPr>
        <p:spPr>
          <a:xfrm>
            <a:off x="5125641" y="2739033"/>
            <a:ext cx="128141" cy="128141"/>
          </a:xfrm>
          <a:prstGeom prst="ellipse">
            <a:avLst/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4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4" name="Image 15" descr="preencoded.png">    </p:cNvPr>
          <p:cNvPicPr>
            <a:picLocks noChangeAspect="1"/>
          </p:cNvPicPr>
          <p:nvPr/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5123343" y="2736735"/>
            <a:ext cx="132588" cy="132588"/>
          </a:xfrm>
          <a:prstGeom prst="rect">
            <a:avLst/>
          </a:prstGeom>
        </p:spPr>
      </p:pic>
      <p:sp>
        <p:nvSpPr>
          <p:cNvPr id="65" name="Text 47"/>
          <p:cNvSpPr/>
          <p:nvPr/>
        </p:nvSpPr>
        <p:spPr>
          <a:xfrm>
            <a:off x="5324773" y="2731443"/>
            <a:ext cx="3243459" cy="2840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67"/>
              </a:lnSpc>
              <a:buNone/>
            </a:pPr>
            <a:r>
              <a:rPr lang="en-US" sz="79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Mobile-first access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lnSpc>
                <a:spcPts val="1067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iOS &amp; Android, optimized for the moment it matters</a:t>
            </a:r>
            <a:endParaRPr lang="en-US" sz="790" dirty="0"/>
          </a:p>
        </p:txBody>
      </p:sp>
      <p:sp>
        <p:nvSpPr>
          <p:cNvPr id="66" name="Text 48"/>
          <p:cNvSpPr/>
          <p:nvPr/>
        </p:nvSpPr>
        <p:spPr>
          <a:xfrm>
            <a:off x="5125641" y="3080593"/>
            <a:ext cx="3378994" cy="383679"/>
          </a:xfrm>
          <a:prstGeom prst="roundRect">
            <a:avLst>
              <a:gd name="adj" fmla="val 14895"/>
            </a:avLst>
          </a:prstGeom>
          <a:solidFill>
            <a:srgbClr val="8AA3BF">
              <a:alpha val="7000"/>
            </a:srgbClr>
          </a:solidFill>
          <a:ln w="9525">
            <a:solidFill>
              <a:srgbClr val="8AA3BF">
                <a:alpha val="25000"/>
              </a:srgbClr>
            </a:solidFill>
            <a:prstDash val="dash"/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7" name="Text 49"/>
          <p:cNvSpPr/>
          <p:nvPr/>
        </p:nvSpPr>
        <p:spPr>
          <a:xfrm>
            <a:off x="5206157" y="3154859"/>
            <a:ext cx="128141" cy="128141"/>
          </a:xfrm>
          <a:prstGeom prst="ellipse">
            <a:avLst/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40000"/>
              </a:srgbClr>
            </a:solidFill>
            <a:prstDash val="dash"/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8" name="Image 16" descr="preencoded.png">    </p:cNvPr>
          <p:cNvPicPr>
            <a:picLocks noChangeAspect="1"/>
          </p:cNvPicPr>
          <p:nvPr/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5203859" y="3152561"/>
            <a:ext cx="132588" cy="132588"/>
          </a:xfrm>
          <a:prstGeom prst="rect">
            <a:avLst/>
          </a:prstGeom>
        </p:spPr>
      </p:pic>
      <p:sp>
        <p:nvSpPr>
          <p:cNvPr id="69" name="Text 50"/>
          <p:cNvSpPr/>
          <p:nvPr/>
        </p:nvSpPr>
        <p:spPr>
          <a:xfrm>
            <a:off x="5405289" y="3147268"/>
            <a:ext cx="3079206" cy="2628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86"/>
              </a:lnSpc>
              <a:buNone/>
            </a:pPr>
            <a:r>
              <a:rPr lang="en-US" sz="73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Premium upgrade available</a:t>
            </a:r>
            <a:pPr algn="l" indent="0" marL="0">
              <a:lnSpc>
                <a:spcPts val="986"/>
              </a:lnSpc>
              <a:buNone/>
            </a:pPr>
            <a:r>
              <a:rPr lang="en-US" sz="73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pPr algn="l" indent="0" marL="0">
              <a:lnSpc>
                <a:spcPts val="986"/>
              </a:lnSpc>
              <a:buNone/>
            </a:pPr>
            <a:r>
              <a:rPr lang="en-US" sz="73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multi-vault, priority support, archive access</a:t>
            </a:r>
            <a:endParaRPr lang="en-US" sz="730" dirty="0"/>
          </a:p>
        </p:txBody>
      </p:sp>
      <p:sp>
        <p:nvSpPr>
          <p:cNvPr id="70" name="Text 51"/>
          <p:cNvSpPr/>
          <p:nvPr/>
        </p:nvSpPr>
        <p:spPr>
          <a:xfrm>
            <a:off x="5125641" y="3731865"/>
            <a:ext cx="3378994" cy="759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8AA3BF">
                  <a:alpha val="20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1" name="Text 52"/>
          <p:cNvSpPr/>
          <p:nvPr/>
        </p:nvSpPr>
        <p:spPr>
          <a:xfrm>
            <a:off x="5125641" y="3839766"/>
            <a:ext cx="2211139" cy="450503"/>
          </a:xfrm>
          <a:prstGeom prst="roundRect">
            <a:avLst>
              <a:gd name="adj" fmla="val 15787"/>
            </a:avLst>
          </a:prstGeom>
          <a:gradFill rotWithShape="1">
            <a:gsLst>
              <a:gs pos="0">
                <a:srgbClr val="8AA3BF">
                  <a:alpha val="15000"/>
                </a:srgbClr>
              </a:gs>
              <a:gs pos="100000">
                <a:srgbClr val="8AA3BF">
                  <a:alpha val="6000"/>
                </a:srgbClr>
              </a:gs>
            </a:gsLst>
            <a:lin ang="2700000" scaled="1"/>
          </a:gradFill>
          <a:ln w="9525">
            <a:solidFill>
              <a:srgbClr val="8AA3BF">
                <a:alpha val="3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2" name="Text 53"/>
          <p:cNvSpPr/>
          <p:nvPr/>
        </p:nvSpPr>
        <p:spPr>
          <a:xfrm>
            <a:off x="5249466" y="3920282"/>
            <a:ext cx="215983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74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PRICING</a:t>
            </a:r>
            <a:endParaRPr lang="en-US" sz="620" dirty="0"/>
          </a:p>
        </p:txBody>
      </p:sp>
      <p:sp>
        <p:nvSpPr>
          <p:cNvPr id="73" name="Text 54"/>
          <p:cNvSpPr/>
          <p:nvPr/>
        </p:nvSpPr>
        <p:spPr>
          <a:xfrm>
            <a:off x="5249466" y="4038302"/>
            <a:ext cx="215983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93B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to receive </a:t>
            </a:r>
            <a:pPr algn="l" indent="0" marL="0">
              <a:lnSpc>
                <a:spcPts val="1350"/>
              </a:lnSpc>
              <a:buNone/>
            </a:pPr>
            <a:r>
              <a:rPr lang="en-US" sz="73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/</a:t>
            </a:r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93B8D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$4.99/mo premium</a:t>
            </a:r>
            <a:endParaRPr lang="en-US" sz="900" dirty="0"/>
          </a:p>
        </p:txBody>
      </p:sp>
      <p:sp>
        <p:nvSpPr>
          <p:cNvPr id="74" name="Text 55"/>
          <p:cNvSpPr/>
          <p:nvPr/>
        </p:nvSpPr>
        <p:spPr>
          <a:xfrm>
            <a:off x="346365" y="4599384"/>
            <a:ext cx="8451271" cy="315516"/>
          </a:xfrm>
          <a:prstGeom prst="roundRect">
            <a:avLst>
              <a:gd name="adj" fmla="val 18113"/>
            </a:avLst>
          </a:prstGeom>
          <a:gradFill rotWithShape="1">
            <a:gsLst>
              <a:gs pos="0">
                <a:srgbClr val="C9A84C">
                  <a:alpha val="8000"/>
                </a:srgbClr>
              </a:gs>
              <a:gs pos="50000">
                <a:srgbClr val="C9A84C">
                  <a:alpha val="4000"/>
                </a:srgbClr>
              </a:gs>
              <a:gs pos="100000">
                <a:srgbClr val="C9A84C">
                  <a:alpha val="8000"/>
                </a:srgbClr>
              </a:gs>
            </a:gsLst>
            <a:lin ang="0" scaled="1"/>
          </a:gradFill>
          <a:ln w="9525">
            <a:solidFill>
              <a:srgbClr val="C9A84C">
                <a:alpha val="18000"/>
              </a:srgbClr>
            </a:solidFill>
          </a:ln>
        </p:spPr>
        <p:txBody>
          <a:bodyPr wrap="none" lIns="171450" tIns="78740" rIns="171450" bIns="78740" rtlCol="0" anchor="t"/>
          <a:lstStyle/>
          <a:p>
            <a:pPr algn="ctr" indent="0" marL="0">
              <a:buNone/>
            </a:pPr>
            <a:r>
              <a:rPr lang="en-US" sz="730" spc="7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</a:t>
            </a:r>
            <a:pPr algn="ctr" indent="0" marL="0">
              <a:buNone/>
            </a:pPr>
            <a:r>
              <a:rPr lang="en-US" sz="730" b="1" spc="7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 holder</a:t>
            </a:r>
            <a:pPr algn="ctr" indent="0" marL="0">
              <a:buNone/>
            </a:pPr>
            <a:r>
              <a:rPr lang="en-US" sz="730" spc="7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creates beneficiaries. · Every </a:t>
            </a:r>
            <a:pPr algn="ctr" indent="0" marL="0">
              <a:buNone/>
            </a:pPr>
            <a:r>
              <a:rPr lang="en-US" sz="730" b="1" spc="7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beneficiary</a:t>
            </a:r>
            <a:pPr algn="ctr" indent="0" marL="0">
              <a:buNone/>
            </a:pPr>
            <a:r>
              <a:rPr lang="en-US" sz="730" spc="7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may become a vault holder.</a:t>
            </a:r>
            <a:endParaRPr lang="en-US" sz="73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143030" y="0"/>
            <a:ext cx="3000970" cy="2715220"/>
          </a:xfrm>
          <a:prstGeom prst="rect">
            <a:avLst/>
          </a:prstGeom>
          <a:gradFill rotWithShape="1">
            <a:gsLst>
              <a:gs pos="0">
                <a:srgbClr val="C9A84C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3000970"/>
            <a:ext cx="2286000" cy="2142530"/>
          </a:xfrm>
          <a:prstGeom prst="rect">
            <a:avLst/>
          </a:prstGeom>
          <a:gradFill rotWithShape="1">
            <a:gsLst>
              <a:gs pos="0">
                <a:srgbClr val="C9A84C">
                  <a:alpha val="5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337840"/>
            <a:ext cx="200620" cy="13841"/>
          </a:xfrm>
          <a:prstGeom prst="roundRect">
            <a:avLst>
              <a:gd name="adj" fmla="val 55054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200" y="446931"/>
            <a:ext cx="8805672" cy="329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96"/>
              </a:lnSpc>
              <a:buNone/>
            </a:pPr>
            <a:r>
              <a:rPr lang="en-US" sz="2360" spc="-30" kern="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 </a:t>
            </a:r>
            <a:pPr algn="l" indent="0" marL="0">
              <a:lnSpc>
                <a:spcPts val="2596"/>
              </a:lnSpc>
              <a:buNone/>
            </a:pPr>
            <a:r>
              <a:rPr lang="en-US" sz="2360" b="1" spc="-30" kern="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Death Unlock</a:t>
            </a:r>
            <a:pPr algn="l" indent="0" marL="0">
              <a:lnSpc>
                <a:spcPts val="2596"/>
              </a:lnSpc>
              <a:buNone/>
            </a:pPr>
            <a:r>
              <a:rPr lang="en-US" sz="2360" spc="-30" kern="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 Flow</a:t>
            </a:r>
            <a:endParaRPr lang="en-US" sz="2360" dirty="0"/>
          </a:p>
        </p:txBody>
      </p:sp>
      <p:sp>
        <p:nvSpPr>
          <p:cNvPr id="8" name="Text 6"/>
          <p:cNvSpPr/>
          <p:nvPr/>
        </p:nvSpPr>
        <p:spPr>
          <a:xfrm>
            <a:off x="457200" y="833735"/>
            <a:ext cx="2602540" cy="201216"/>
          </a:xfrm>
          <a:prstGeom prst="roundRect">
            <a:avLst>
              <a:gd name="adj" fmla="val 14517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86360" tIns="21590" rIns="86360" bIns="21590" rtlCol="0" anchor="t"/>
          <a:lstStyle/>
          <a:p>
            <a:pPr algn="l" indent="0" marL="0">
              <a:buNone/>
            </a:pPr>
            <a:r>
              <a:rPr lang="en-US" sz="730" b="1" spc="58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TRIGGER. NO RELEASE. NO EXCEPTIONS.</a:t>
            </a:r>
            <a:endParaRPr lang="en-US" sz="730" dirty="0"/>
          </a:p>
        </p:txBody>
      </p:sp>
      <p:sp>
        <p:nvSpPr>
          <p:cNvPr id="9" name="Text 7"/>
          <p:cNvSpPr/>
          <p:nvPr/>
        </p:nvSpPr>
        <p:spPr>
          <a:xfrm>
            <a:off x="4561210" y="1128861"/>
            <a:ext cx="21580" cy="3685877"/>
          </a:xfrm>
          <a:prstGeom prst="roundRect">
            <a:avLst>
              <a:gd name="adj" fmla="val 64736"/>
            </a:avLst>
          </a:prstGeom>
          <a:gradFill rotWithShape="1">
            <a:gsLst>
              <a:gs pos="0">
                <a:srgbClr val="000000">
                  <a:alpha val="0"/>
                </a:srgbClr>
              </a:gs>
              <a:gs pos="8000">
                <a:srgbClr val="C9A84C">
                  <a:alpha val="50000"/>
                </a:srgbClr>
              </a:gs>
              <a:gs pos="92000">
                <a:srgbClr val="C9A84C">
                  <a:alpha val="5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57200" y="937617"/>
            <a:ext cx="3072110" cy="825996"/>
          </a:xfrm>
          <a:prstGeom prst="roundRect">
            <a:avLst>
              <a:gd name="adj" fmla="val 8610"/>
            </a:avLst>
          </a:prstGeom>
          <a:solidFill>
            <a:srgbClr val="162032"/>
          </a:solidFill>
          <a:ln w="9525">
            <a:solidFill>
              <a:srgbClr val="C9A84C">
                <a:alpha val="1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594866" y="1033462"/>
            <a:ext cx="427330" cy="121890"/>
          </a:xfrm>
          <a:prstGeom prst="roundRect">
            <a:avLst>
              <a:gd name="adj" fmla="val 17713"/>
            </a:avLst>
          </a:prstGeom>
          <a:solidFill>
            <a:srgbClr val="C9A84C">
              <a:alpha val="10000"/>
            </a:srgbClr>
          </a:solidFill>
          <a:ln/>
        </p:spPr>
        <p:txBody>
          <a:bodyPr wrap="none" lIns="43180" tIns="7620" rIns="43180" bIns="7620" rtlCol="0" anchor="t"/>
          <a:lstStyle/>
          <a:p>
            <a:pPr algn="l" indent="0" marL="0">
              <a:buNone/>
            </a:pPr>
            <a:r>
              <a:rPr lang="en-US" sz="560" b="1" spc="56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01</a:t>
            </a:r>
            <a:endParaRPr lang="en-US" sz="560" dirty="0"/>
          </a:p>
        </p:txBody>
      </p:sp>
      <p:sp>
        <p:nvSpPr>
          <p:cNvPr id="12" name="Text 10"/>
          <p:cNvSpPr/>
          <p:nvPr/>
        </p:nvSpPr>
        <p:spPr>
          <a:xfrm>
            <a:off x="594866" y="1184523"/>
            <a:ext cx="185291" cy="185291"/>
          </a:xfrm>
          <a:prstGeom prst="roundRect">
            <a:avLst>
              <a:gd name="adj" fmla="val 2330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3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21218" y="1210875"/>
            <a:ext cx="132588" cy="132588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594866" y="1398984"/>
            <a:ext cx="2852714" cy="28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Trusted contact, attorney, or automated life-check flags the event and initiates the unlock sequence.</a:t>
            </a:r>
            <a:endParaRPr lang="en-US" sz="730" dirty="0"/>
          </a:p>
        </p:txBody>
      </p:sp>
      <p:sp>
        <p:nvSpPr>
          <p:cNvPr id="15" name="Text 12"/>
          <p:cNvSpPr/>
          <p:nvPr/>
        </p:nvSpPr>
        <p:spPr>
          <a:xfrm>
            <a:off x="3519785" y="1343695"/>
            <a:ext cx="143470" cy="13841"/>
          </a:xfrm>
          <a:prstGeom prst="rect">
            <a:avLst/>
          </a:prstGeom>
          <a:gradFill rotWithShape="1">
            <a:gsLst>
              <a:gs pos="0">
                <a:srgbClr val="C9A84C">
                  <a:alpha val="50000"/>
                </a:srgbClr>
              </a:gs>
              <a:gs pos="100000">
                <a:srgbClr val="C9A84C">
                  <a:alpha val="8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5614690" y="1586061"/>
            <a:ext cx="3072110" cy="825996"/>
          </a:xfrm>
          <a:prstGeom prst="roundRect">
            <a:avLst>
              <a:gd name="adj" fmla="val 8610"/>
            </a:avLst>
          </a:prstGeom>
          <a:solidFill>
            <a:srgbClr val="162032"/>
          </a:solidFill>
          <a:ln w="9525">
            <a:solidFill>
              <a:srgbClr val="C9A84C">
                <a:alpha val="1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5752356" y="1681907"/>
            <a:ext cx="427330" cy="121890"/>
          </a:xfrm>
          <a:prstGeom prst="roundRect">
            <a:avLst>
              <a:gd name="adj" fmla="val 17713"/>
            </a:avLst>
          </a:prstGeom>
          <a:solidFill>
            <a:srgbClr val="C9A84C">
              <a:alpha val="10000"/>
            </a:srgbClr>
          </a:solidFill>
          <a:ln/>
        </p:spPr>
        <p:txBody>
          <a:bodyPr wrap="none" lIns="43180" tIns="7620" rIns="43180" bIns="7620" rtlCol="0" anchor="t"/>
          <a:lstStyle/>
          <a:p>
            <a:pPr algn="l" indent="0" marL="0">
              <a:buNone/>
            </a:pPr>
            <a:r>
              <a:rPr lang="en-US" sz="560" b="1" spc="56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02</a:t>
            </a:r>
            <a:endParaRPr lang="en-US" sz="560" dirty="0"/>
          </a:p>
        </p:txBody>
      </p:sp>
      <p:sp>
        <p:nvSpPr>
          <p:cNvPr id="18" name="Text 15"/>
          <p:cNvSpPr/>
          <p:nvPr/>
        </p:nvSpPr>
        <p:spPr>
          <a:xfrm>
            <a:off x="5752356" y="1832967"/>
            <a:ext cx="185291" cy="185291"/>
          </a:xfrm>
          <a:prstGeom prst="roundRect">
            <a:avLst>
              <a:gd name="adj" fmla="val 2330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78707" y="1859319"/>
            <a:ext cx="132588" cy="132588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5752356" y="2047429"/>
            <a:ext cx="2852714" cy="28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Minimum 2 of 3 trusted contacts confirm the event; optional attorney co-sign adds a legal layer of protection.</a:t>
            </a:r>
            <a:endParaRPr lang="en-US" sz="730" dirty="0"/>
          </a:p>
        </p:txBody>
      </p:sp>
      <p:sp>
        <p:nvSpPr>
          <p:cNvPr id="21" name="Text 17"/>
          <p:cNvSpPr/>
          <p:nvPr/>
        </p:nvSpPr>
        <p:spPr>
          <a:xfrm>
            <a:off x="5480745" y="1992139"/>
            <a:ext cx="143470" cy="13841"/>
          </a:xfrm>
          <a:prstGeom prst="rect">
            <a:avLst/>
          </a:prstGeom>
          <a:gradFill rotWithShape="1">
            <a:gsLst>
              <a:gs pos="0">
                <a:srgbClr val="C9A84C">
                  <a:alpha val="50000"/>
                </a:srgbClr>
              </a:gs>
              <a:gs pos="100000">
                <a:srgbClr val="C9A84C">
                  <a:alpha val="80000"/>
                </a:srgbClr>
              </a:gs>
            </a:gsLst>
            <a:lin ang="1080000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18"/>
          <p:cNvSpPr/>
          <p:nvPr/>
        </p:nvSpPr>
        <p:spPr>
          <a:xfrm>
            <a:off x="457200" y="2234654"/>
            <a:ext cx="3072110" cy="825996"/>
          </a:xfrm>
          <a:prstGeom prst="roundRect">
            <a:avLst>
              <a:gd name="adj" fmla="val 8610"/>
            </a:avLst>
          </a:prstGeom>
          <a:solidFill>
            <a:srgbClr val="162032"/>
          </a:solidFill>
          <a:ln w="9525">
            <a:solidFill>
              <a:srgbClr val="C9A84C">
                <a:alpha val="1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19"/>
          <p:cNvSpPr/>
          <p:nvPr/>
        </p:nvSpPr>
        <p:spPr>
          <a:xfrm>
            <a:off x="594866" y="2330500"/>
            <a:ext cx="427330" cy="121890"/>
          </a:xfrm>
          <a:prstGeom prst="roundRect">
            <a:avLst>
              <a:gd name="adj" fmla="val 17713"/>
            </a:avLst>
          </a:prstGeom>
          <a:solidFill>
            <a:srgbClr val="C9A84C">
              <a:alpha val="10000"/>
            </a:srgbClr>
          </a:solidFill>
          <a:ln/>
        </p:spPr>
        <p:txBody>
          <a:bodyPr wrap="none" lIns="43180" tIns="7620" rIns="43180" bIns="7620" rtlCol="0" anchor="t"/>
          <a:lstStyle/>
          <a:p>
            <a:pPr algn="l" indent="0" marL="0">
              <a:buNone/>
            </a:pPr>
            <a:r>
              <a:rPr lang="en-US" sz="560" b="1" spc="56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03</a:t>
            </a:r>
            <a:endParaRPr lang="en-US" sz="560" dirty="0"/>
          </a:p>
        </p:txBody>
      </p:sp>
      <p:sp>
        <p:nvSpPr>
          <p:cNvPr id="24" name="Text 20"/>
          <p:cNvSpPr/>
          <p:nvPr/>
        </p:nvSpPr>
        <p:spPr>
          <a:xfrm>
            <a:off x="594866" y="2481560"/>
            <a:ext cx="185291" cy="185291"/>
          </a:xfrm>
          <a:prstGeom prst="roundRect">
            <a:avLst>
              <a:gd name="adj" fmla="val 2330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5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1218" y="2507912"/>
            <a:ext cx="132588" cy="132588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594866" y="2696021"/>
            <a:ext cx="2852714" cy="28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Configurable 72-hour to 30-day fraud buffer — a deliberate pause before any document is released.</a:t>
            </a:r>
            <a:endParaRPr lang="en-US" sz="730" dirty="0"/>
          </a:p>
        </p:txBody>
      </p:sp>
      <p:sp>
        <p:nvSpPr>
          <p:cNvPr id="27" name="Text 22"/>
          <p:cNvSpPr/>
          <p:nvPr/>
        </p:nvSpPr>
        <p:spPr>
          <a:xfrm>
            <a:off x="3519785" y="2640732"/>
            <a:ext cx="143470" cy="13841"/>
          </a:xfrm>
          <a:prstGeom prst="rect">
            <a:avLst/>
          </a:prstGeom>
          <a:gradFill rotWithShape="1">
            <a:gsLst>
              <a:gs pos="0">
                <a:srgbClr val="C9A84C">
                  <a:alpha val="50000"/>
                </a:srgbClr>
              </a:gs>
              <a:gs pos="100000">
                <a:srgbClr val="C9A84C">
                  <a:alpha val="8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3"/>
          <p:cNvSpPr/>
          <p:nvPr/>
        </p:nvSpPr>
        <p:spPr>
          <a:xfrm>
            <a:off x="5614690" y="2883098"/>
            <a:ext cx="3072110" cy="825996"/>
          </a:xfrm>
          <a:prstGeom prst="roundRect">
            <a:avLst>
              <a:gd name="adj" fmla="val 8610"/>
            </a:avLst>
          </a:prstGeom>
          <a:solidFill>
            <a:srgbClr val="162032"/>
          </a:solidFill>
          <a:ln w="9525">
            <a:solidFill>
              <a:srgbClr val="C9A84C">
                <a:alpha val="1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4"/>
          <p:cNvSpPr/>
          <p:nvPr/>
        </p:nvSpPr>
        <p:spPr>
          <a:xfrm>
            <a:off x="5752356" y="2978944"/>
            <a:ext cx="427330" cy="121890"/>
          </a:xfrm>
          <a:prstGeom prst="roundRect">
            <a:avLst>
              <a:gd name="adj" fmla="val 17713"/>
            </a:avLst>
          </a:prstGeom>
          <a:solidFill>
            <a:srgbClr val="C9A84C">
              <a:alpha val="10000"/>
            </a:srgbClr>
          </a:solidFill>
          <a:ln/>
        </p:spPr>
        <p:txBody>
          <a:bodyPr wrap="none" lIns="43180" tIns="7620" rIns="43180" bIns="7620" rtlCol="0" anchor="t"/>
          <a:lstStyle/>
          <a:p>
            <a:pPr algn="l" indent="0" marL="0">
              <a:buNone/>
            </a:pPr>
            <a:r>
              <a:rPr lang="en-US" sz="560" b="1" spc="56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04</a:t>
            </a:r>
            <a:endParaRPr lang="en-US" sz="560" dirty="0"/>
          </a:p>
        </p:txBody>
      </p:sp>
      <p:sp>
        <p:nvSpPr>
          <p:cNvPr id="30" name="Text 25"/>
          <p:cNvSpPr/>
          <p:nvPr/>
        </p:nvSpPr>
        <p:spPr>
          <a:xfrm>
            <a:off x="5752356" y="3130004"/>
            <a:ext cx="185291" cy="185291"/>
          </a:xfrm>
          <a:prstGeom prst="roundRect">
            <a:avLst>
              <a:gd name="adj" fmla="val 2330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78707" y="3156356"/>
            <a:ext cx="132588" cy="132588"/>
          </a:xfrm>
          <a:prstGeom prst="rect">
            <a:avLst/>
          </a:prstGeom>
        </p:spPr>
      </p:pic>
      <p:sp>
        <p:nvSpPr>
          <p:cNvPr id="32" name="Text 26"/>
          <p:cNvSpPr/>
          <p:nvPr/>
        </p:nvSpPr>
        <p:spPr>
          <a:xfrm>
            <a:off x="5752356" y="3344466"/>
            <a:ext cx="2852714" cy="28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Documents released in priority tiers — </a:t>
            </a:r>
            <a:pPr algn="l" indent="0" marL="0">
              <a:lnSpc>
                <a:spcPts val="1058"/>
              </a:lnSpc>
              <a:buNone/>
            </a:pPr>
            <a:r>
              <a:rPr lang="en-US" sz="7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Immediate</a:t>
            </a:r>
            <a:pPr algn="l" indent="0" marL="0">
              <a:lnSpc>
                <a:spcPts val="1058"/>
              </a:lnSpc>
              <a:buNone/>
            </a:pPr>
            <a:r>
              <a:rPr lang="en-US" sz="73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(bank access) · </a:t>
            </a:r>
            <a:pPr algn="l" indent="0" marL="0">
              <a:lnSpc>
                <a:spcPts val="1058"/>
              </a:lnSpc>
              <a:buNone/>
            </a:pPr>
            <a:r>
              <a:rPr lang="en-US" sz="7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</a:t>
            </a:r>
            <a:pPr algn="l" indent="0" marL="0">
              <a:lnSpc>
                <a:spcPts val="1058"/>
              </a:lnSpc>
              <a:buNone/>
            </a:pPr>
            <a:r>
              <a:rPr lang="en-US" sz="73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(property) · </a:t>
            </a:r>
            <a:pPr algn="l" indent="0" marL="0">
              <a:lnSpc>
                <a:spcPts val="1058"/>
              </a:lnSpc>
              <a:buNone/>
            </a:pPr>
            <a:r>
              <a:rPr lang="en-US" sz="7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Delayed</a:t>
            </a:r>
            <a:pPr algn="l" indent="0" marL="0">
              <a:lnSpc>
                <a:spcPts val="1058"/>
              </a:lnSpc>
              <a:buNone/>
            </a:pPr>
            <a:r>
              <a:rPr lang="en-US" sz="73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(personal letters).</a:t>
            </a:r>
            <a:endParaRPr lang="en-US" sz="730" dirty="0"/>
          </a:p>
        </p:txBody>
      </p:sp>
      <p:sp>
        <p:nvSpPr>
          <p:cNvPr id="33" name="Text 27"/>
          <p:cNvSpPr/>
          <p:nvPr/>
        </p:nvSpPr>
        <p:spPr>
          <a:xfrm>
            <a:off x="5480745" y="3289176"/>
            <a:ext cx="143470" cy="13841"/>
          </a:xfrm>
          <a:prstGeom prst="rect">
            <a:avLst/>
          </a:prstGeom>
          <a:gradFill rotWithShape="1">
            <a:gsLst>
              <a:gs pos="0">
                <a:srgbClr val="C9A84C">
                  <a:alpha val="50000"/>
                </a:srgbClr>
              </a:gs>
              <a:gs pos="100000">
                <a:srgbClr val="C9A84C">
                  <a:alpha val="80000"/>
                </a:srgbClr>
              </a:gs>
            </a:gsLst>
            <a:lin ang="1080000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Text 28"/>
          <p:cNvSpPr/>
          <p:nvPr/>
        </p:nvSpPr>
        <p:spPr>
          <a:xfrm>
            <a:off x="457200" y="3531691"/>
            <a:ext cx="3072110" cy="825996"/>
          </a:xfrm>
          <a:prstGeom prst="roundRect">
            <a:avLst>
              <a:gd name="adj" fmla="val 8610"/>
            </a:avLst>
          </a:prstGeom>
          <a:solidFill>
            <a:srgbClr val="162032"/>
          </a:solidFill>
          <a:ln w="9525">
            <a:solidFill>
              <a:srgbClr val="C9A84C">
                <a:alpha val="1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5" name="Text 29"/>
          <p:cNvSpPr/>
          <p:nvPr/>
        </p:nvSpPr>
        <p:spPr>
          <a:xfrm>
            <a:off x="594866" y="3627537"/>
            <a:ext cx="427330" cy="121890"/>
          </a:xfrm>
          <a:prstGeom prst="roundRect">
            <a:avLst>
              <a:gd name="adj" fmla="val 17713"/>
            </a:avLst>
          </a:prstGeom>
          <a:solidFill>
            <a:srgbClr val="C9A84C">
              <a:alpha val="10000"/>
            </a:srgbClr>
          </a:solidFill>
          <a:ln/>
        </p:spPr>
        <p:txBody>
          <a:bodyPr wrap="none" lIns="43180" tIns="7620" rIns="43180" bIns="7620" rtlCol="0" anchor="t"/>
          <a:lstStyle/>
          <a:p>
            <a:pPr algn="l" indent="0" marL="0">
              <a:buNone/>
            </a:pPr>
            <a:r>
              <a:rPr lang="en-US" sz="560" b="1" spc="56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05</a:t>
            </a:r>
            <a:endParaRPr lang="en-US" sz="560" dirty="0"/>
          </a:p>
        </p:txBody>
      </p:sp>
      <p:sp>
        <p:nvSpPr>
          <p:cNvPr id="36" name="Text 30"/>
          <p:cNvSpPr/>
          <p:nvPr/>
        </p:nvSpPr>
        <p:spPr>
          <a:xfrm>
            <a:off x="594866" y="3778597"/>
            <a:ext cx="185291" cy="185291"/>
          </a:xfrm>
          <a:prstGeom prst="roundRect">
            <a:avLst>
              <a:gd name="adj" fmla="val 2330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7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21218" y="3804949"/>
            <a:ext cx="132588" cy="132588"/>
          </a:xfrm>
          <a:prstGeom prst="rect">
            <a:avLst/>
          </a:prstGeom>
        </p:spPr>
      </p:pic>
      <p:sp>
        <p:nvSpPr>
          <p:cNvPr id="38" name="Text 31"/>
          <p:cNvSpPr/>
          <p:nvPr/>
        </p:nvSpPr>
        <p:spPr>
          <a:xfrm>
            <a:off x="594866" y="3993059"/>
            <a:ext cx="2852714" cy="28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beneficiary receives exactly what they were toggled to receive — nothing more, nothing less.</a:t>
            </a:r>
            <a:endParaRPr lang="en-US" sz="730" dirty="0"/>
          </a:p>
        </p:txBody>
      </p:sp>
      <p:sp>
        <p:nvSpPr>
          <p:cNvPr id="39" name="Text 32"/>
          <p:cNvSpPr/>
          <p:nvPr/>
        </p:nvSpPr>
        <p:spPr>
          <a:xfrm>
            <a:off x="3519785" y="3937769"/>
            <a:ext cx="143470" cy="13841"/>
          </a:xfrm>
          <a:prstGeom prst="rect">
            <a:avLst/>
          </a:prstGeom>
          <a:gradFill rotWithShape="1">
            <a:gsLst>
              <a:gs pos="0">
                <a:srgbClr val="C9A84C">
                  <a:alpha val="50000"/>
                </a:srgbClr>
              </a:gs>
              <a:gs pos="100000">
                <a:srgbClr val="C9A84C">
                  <a:alpha val="8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3"/>
          <p:cNvSpPr/>
          <p:nvPr/>
        </p:nvSpPr>
        <p:spPr>
          <a:xfrm>
            <a:off x="5614690" y="4180136"/>
            <a:ext cx="3072110" cy="825996"/>
          </a:xfrm>
          <a:prstGeom prst="roundRect">
            <a:avLst>
              <a:gd name="adj" fmla="val 8610"/>
            </a:avLst>
          </a:prstGeom>
          <a:solidFill>
            <a:srgbClr val="162032"/>
          </a:solidFill>
          <a:ln w="9525">
            <a:solidFill>
              <a:srgbClr val="C9A84C">
                <a:alpha val="1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1" name="Text 34"/>
          <p:cNvSpPr/>
          <p:nvPr/>
        </p:nvSpPr>
        <p:spPr>
          <a:xfrm>
            <a:off x="5752356" y="4275981"/>
            <a:ext cx="427330" cy="121890"/>
          </a:xfrm>
          <a:prstGeom prst="roundRect">
            <a:avLst>
              <a:gd name="adj" fmla="val 17713"/>
            </a:avLst>
          </a:prstGeom>
          <a:solidFill>
            <a:srgbClr val="C9A84C">
              <a:alpha val="10000"/>
            </a:srgbClr>
          </a:solidFill>
          <a:ln/>
        </p:spPr>
        <p:txBody>
          <a:bodyPr wrap="none" lIns="43180" tIns="7620" rIns="43180" bIns="7620" rtlCol="0" anchor="t"/>
          <a:lstStyle/>
          <a:p>
            <a:pPr algn="l" indent="0" marL="0">
              <a:buNone/>
            </a:pPr>
            <a:r>
              <a:rPr lang="en-US" sz="560" b="1" spc="56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STEP 06</a:t>
            </a:r>
            <a:endParaRPr lang="en-US" sz="560" dirty="0"/>
          </a:p>
        </p:txBody>
      </p:sp>
      <p:sp>
        <p:nvSpPr>
          <p:cNvPr id="42" name="Text 35"/>
          <p:cNvSpPr/>
          <p:nvPr/>
        </p:nvSpPr>
        <p:spPr>
          <a:xfrm>
            <a:off x="5752356" y="4427041"/>
            <a:ext cx="185291" cy="185291"/>
          </a:xfrm>
          <a:prstGeom prst="roundRect">
            <a:avLst>
              <a:gd name="adj" fmla="val 2330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778707" y="4453393"/>
            <a:ext cx="132588" cy="132588"/>
          </a:xfrm>
          <a:prstGeom prst="rect">
            <a:avLst/>
          </a:prstGeom>
        </p:spPr>
      </p:pic>
      <p:sp>
        <p:nvSpPr>
          <p:cNvPr id="44" name="Text 36"/>
          <p:cNvSpPr/>
          <p:nvPr/>
        </p:nvSpPr>
        <p:spPr>
          <a:xfrm>
            <a:off x="5752356" y="4641503"/>
            <a:ext cx="2852714" cy="2822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58"/>
              </a:lnSpc>
              <a:buNone/>
            </a:pPr>
            <a:r>
              <a:rPr lang="en-US" sz="73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Encrypted archive copy retained per legal compliance — immutable, time-stamped, auditable.</a:t>
            </a:r>
            <a:endParaRPr lang="en-US" sz="730" dirty="0"/>
          </a:p>
        </p:txBody>
      </p:sp>
      <p:sp>
        <p:nvSpPr>
          <p:cNvPr id="45" name="Text 37"/>
          <p:cNvSpPr/>
          <p:nvPr/>
        </p:nvSpPr>
        <p:spPr>
          <a:xfrm>
            <a:off x="5480745" y="4586213"/>
            <a:ext cx="143470" cy="13841"/>
          </a:xfrm>
          <a:prstGeom prst="rect">
            <a:avLst/>
          </a:prstGeom>
          <a:gradFill rotWithShape="1">
            <a:gsLst>
              <a:gs pos="0">
                <a:srgbClr val="C9A84C">
                  <a:alpha val="50000"/>
                </a:srgbClr>
              </a:gs>
              <a:gs pos="100000">
                <a:srgbClr val="C9A84C">
                  <a:alpha val="80000"/>
                </a:srgbClr>
              </a:gs>
            </a:gsLst>
            <a:lin ang="1080000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6" name="Text 38"/>
          <p:cNvSpPr/>
          <p:nvPr/>
        </p:nvSpPr>
        <p:spPr>
          <a:xfrm>
            <a:off x="457200" y="4911179"/>
            <a:ext cx="98897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>
                    <a:alpha val="5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BENEFICIARY</a:t>
            </a:r>
            <a:endParaRPr lang="en-US" sz="620" dirty="0"/>
          </a:p>
        </p:txBody>
      </p:sp>
      <p:sp>
        <p:nvSpPr>
          <p:cNvPr id="47" name="Text 39"/>
          <p:cNvSpPr/>
          <p:nvPr/>
        </p:nvSpPr>
        <p:spPr>
          <a:xfrm>
            <a:off x="6948636" y="4911179"/>
            <a:ext cx="191198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>
                    <a:alpha val="4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 · TOGGLE · UNLOCK · TRANSFER</a:t>
            </a:r>
            <a:endParaRPr lang="en-US" sz="620" dirty="0"/>
          </a:p>
        </p:txBody>
      </p:sp>
      <p:sp>
        <p:nvSpPr>
          <p:cNvPr id="48" name="Text 40"/>
          <p:cNvSpPr/>
          <p:nvPr/>
        </p:nvSpPr>
        <p:spPr>
          <a:xfrm>
            <a:off x="3625155" y="1322105"/>
            <a:ext cx="38100" cy="571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9" name="Text 41"/>
          <p:cNvSpPr/>
          <p:nvPr/>
        </p:nvSpPr>
        <p:spPr>
          <a:xfrm>
            <a:off x="5480745" y="1970549"/>
            <a:ext cx="38100" cy="571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0" name="Text 42"/>
          <p:cNvSpPr/>
          <p:nvPr/>
        </p:nvSpPr>
        <p:spPr>
          <a:xfrm>
            <a:off x="3625155" y="2619142"/>
            <a:ext cx="38100" cy="571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1" name="Text 43"/>
          <p:cNvSpPr/>
          <p:nvPr/>
        </p:nvSpPr>
        <p:spPr>
          <a:xfrm>
            <a:off x="5480745" y="3267586"/>
            <a:ext cx="38100" cy="571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2" name="Text 44"/>
          <p:cNvSpPr/>
          <p:nvPr/>
        </p:nvSpPr>
        <p:spPr>
          <a:xfrm>
            <a:off x="3625155" y="3916179"/>
            <a:ext cx="38100" cy="571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3" name="Text 45"/>
          <p:cNvSpPr/>
          <p:nvPr/>
        </p:nvSpPr>
        <p:spPr>
          <a:xfrm>
            <a:off x="5480745" y="4564623"/>
            <a:ext cx="38100" cy="57150"/>
          </a:xfrm>
          <a:prstGeom prst="rect">
            <a:avLst/>
          </a:prstGeom>
          <a:noFill/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4" name="Text 46"/>
          <p:cNvSpPr/>
          <p:nvPr/>
        </p:nvSpPr>
        <p:spPr>
          <a:xfrm>
            <a:off x="4429125" y="1207591"/>
            <a:ext cx="285750" cy="314325"/>
          </a:xfrm>
          <a:prstGeom prst="ellipse">
            <a:avLst/>
          </a:prstGeom>
          <a:solidFill>
            <a:srgbClr val="0D1B2A"/>
          </a:solidFill>
          <a:ln w="9525">
            <a:solidFill>
              <a:srgbClr val="C9A84C"/>
            </a:solidFill>
          </a:ln>
          <a:effectLst>
            <a:outerShdw sx="100000" sy="100000" kx="0" ky="0" algn="bl" rotWithShape="0" blurRad="100330" dist="50800" dir="16200000">
              <a:srgbClr val="c9a84c">
                <a:alpha val="40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</a:t>
            </a:r>
            <a:endParaRPr lang="en-US" sz="840" dirty="0"/>
          </a:p>
        </p:txBody>
      </p:sp>
      <p:sp>
        <p:nvSpPr>
          <p:cNvPr id="55" name="Text 47"/>
          <p:cNvSpPr/>
          <p:nvPr/>
        </p:nvSpPr>
        <p:spPr>
          <a:xfrm>
            <a:off x="4429125" y="1856036"/>
            <a:ext cx="285750" cy="314325"/>
          </a:xfrm>
          <a:prstGeom prst="ellipse">
            <a:avLst/>
          </a:prstGeom>
          <a:solidFill>
            <a:srgbClr val="0D1B2A"/>
          </a:solidFill>
          <a:ln w="9525">
            <a:solidFill>
              <a:srgbClr val="C9A84C"/>
            </a:solidFill>
          </a:ln>
          <a:effectLst>
            <a:outerShdw sx="100000" sy="100000" kx="0" ky="0" algn="bl" rotWithShape="0" blurRad="100330" dist="50800" dir="16200000">
              <a:srgbClr val="c9a84c">
                <a:alpha val="40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2</a:t>
            </a:r>
            <a:endParaRPr lang="en-US" sz="840" dirty="0"/>
          </a:p>
        </p:txBody>
      </p:sp>
      <p:sp>
        <p:nvSpPr>
          <p:cNvPr id="56" name="Text 48"/>
          <p:cNvSpPr/>
          <p:nvPr/>
        </p:nvSpPr>
        <p:spPr>
          <a:xfrm>
            <a:off x="4429125" y="2504629"/>
            <a:ext cx="285750" cy="314325"/>
          </a:xfrm>
          <a:prstGeom prst="ellipse">
            <a:avLst/>
          </a:prstGeom>
          <a:solidFill>
            <a:srgbClr val="0D1B2A"/>
          </a:solidFill>
          <a:ln w="9525">
            <a:solidFill>
              <a:srgbClr val="C9A84C"/>
            </a:solidFill>
          </a:ln>
          <a:effectLst>
            <a:outerShdw sx="100000" sy="100000" kx="0" ky="0" algn="bl" rotWithShape="0" blurRad="100330" dist="50800" dir="16200000">
              <a:srgbClr val="c9a84c">
                <a:alpha val="40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3</a:t>
            </a:r>
            <a:endParaRPr lang="en-US" sz="840" dirty="0"/>
          </a:p>
        </p:txBody>
      </p:sp>
      <p:sp>
        <p:nvSpPr>
          <p:cNvPr id="57" name="Text 49"/>
          <p:cNvSpPr/>
          <p:nvPr/>
        </p:nvSpPr>
        <p:spPr>
          <a:xfrm>
            <a:off x="4429125" y="3153073"/>
            <a:ext cx="285750" cy="314325"/>
          </a:xfrm>
          <a:prstGeom prst="ellipse">
            <a:avLst/>
          </a:prstGeom>
          <a:solidFill>
            <a:srgbClr val="0D1B2A"/>
          </a:solidFill>
          <a:ln w="9525">
            <a:solidFill>
              <a:srgbClr val="C9A84C"/>
            </a:solidFill>
          </a:ln>
          <a:effectLst>
            <a:outerShdw sx="100000" sy="100000" kx="0" ky="0" algn="bl" rotWithShape="0" blurRad="100330" dist="50800" dir="16200000">
              <a:srgbClr val="c9a84c">
                <a:alpha val="40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4</a:t>
            </a:r>
            <a:endParaRPr lang="en-US" sz="840" dirty="0"/>
          </a:p>
        </p:txBody>
      </p:sp>
      <p:sp>
        <p:nvSpPr>
          <p:cNvPr id="58" name="Text 50"/>
          <p:cNvSpPr/>
          <p:nvPr/>
        </p:nvSpPr>
        <p:spPr>
          <a:xfrm>
            <a:off x="4429125" y="3801666"/>
            <a:ext cx="285750" cy="314325"/>
          </a:xfrm>
          <a:prstGeom prst="ellipse">
            <a:avLst/>
          </a:prstGeom>
          <a:solidFill>
            <a:srgbClr val="0D1B2A"/>
          </a:solidFill>
          <a:ln w="9525">
            <a:solidFill>
              <a:srgbClr val="C9A84C"/>
            </a:solidFill>
          </a:ln>
          <a:effectLst>
            <a:outerShdw sx="100000" sy="100000" kx="0" ky="0" algn="bl" rotWithShape="0" blurRad="100330" dist="50800" dir="16200000">
              <a:srgbClr val="c9a84c">
                <a:alpha val="40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5</a:t>
            </a:r>
            <a:endParaRPr lang="en-US" sz="840" dirty="0"/>
          </a:p>
        </p:txBody>
      </p:sp>
      <p:sp>
        <p:nvSpPr>
          <p:cNvPr id="59" name="Text 51"/>
          <p:cNvSpPr/>
          <p:nvPr/>
        </p:nvSpPr>
        <p:spPr>
          <a:xfrm>
            <a:off x="4429125" y="4450110"/>
            <a:ext cx="285750" cy="314325"/>
          </a:xfrm>
          <a:prstGeom prst="ellipse">
            <a:avLst/>
          </a:prstGeom>
          <a:solidFill>
            <a:srgbClr val="0D1B2A"/>
          </a:solidFill>
          <a:ln w="9525">
            <a:solidFill>
              <a:srgbClr val="C9A84C"/>
            </a:solidFill>
          </a:ln>
          <a:effectLst>
            <a:outerShdw sx="100000" sy="100000" kx="0" ky="0" algn="bl" rotWithShape="0" blurRad="100330" dist="50800" dir="16200000">
              <a:srgbClr val="c9a84c">
                <a:alpha val="40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6</a:t>
            </a:r>
            <a:endParaRPr lang="en-US" sz="8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8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-10000" r="50000" b="11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alphaModFix amt="18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429500" y="0"/>
            <a:ext cx="1714500" cy="17145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66725" y="974229"/>
            <a:ext cx="2647950" cy="13841"/>
          </a:xfrm>
          <a:custGeom>
            <a:avLst/>
            <a:gdLst/>
            <a:ahLst/>
            <a:cxnLst/>
            <a:rect l="l" t="t" r="r" b="b"/>
            <a:pathLst>
              <a:path w="2647950" h="13841">
                <a:moveTo>
                  <a:pt x="100330" y="0"/>
                </a:moveTo>
                <a:lnTo>
                  <a:pt x="2547620" y="0"/>
                </a:lnTo>
                <a:lnTo>
                  <a:pt x="2566172" y="1730"/>
                </a:lnTo>
                <a:lnTo>
                  <a:pt x="2573742" y="3460"/>
                </a:lnTo>
                <a:lnTo>
                  <a:pt x="2579472" y="5190"/>
                </a:lnTo>
                <a:lnTo>
                  <a:pt x="2584237" y="6920"/>
                </a:lnTo>
                <a:lnTo>
                  <a:pt x="2588376" y="8651"/>
                </a:lnTo>
                <a:lnTo>
                  <a:pt x="2592064" y="10381"/>
                </a:lnTo>
                <a:lnTo>
                  <a:pt x="2595406" y="12111"/>
                </a:lnTo>
                <a:lnTo>
                  <a:pt x="2598471" y="13841"/>
                </a:lnTo>
                <a:lnTo>
                  <a:pt x="49479" y="13841"/>
                </a:lnTo>
                <a:lnTo>
                  <a:pt x="52544" y="12111"/>
                </a:lnTo>
                <a:lnTo>
                  <a:pt x="55886" y="10381"/>
                </a:lnTo>
                <a:lnTo>
                  <a:pt x="59574" y="8651"/>
                </a:lnTo>
                <a:lnTo>
                  <a:pt x="63713" y="6920"/>
                </a:lnTo>
                <a:lnTo>
                  <a:pt x="68478" y="5190"/>
                </a:lnTo>
                <a:lnTo>
                  <a:pt x="74208" y="3460"/>
                </a:lnTo>
                <a:lnTo>
                  <a:pt x="81778" y="173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4"/>
          <p:cNvSpPr/>
          <p:nvPr/>
        </p:nvSpPr>
        <p:spPr>
          <a:xfrm>
            <a:off x="3248025" y="974229"/>
            <a:ext cx="2647950" cy="13841"/>
          </a:xfrm>
          <a:custGeom>
            <a:avLst/>
            <a:gdLst/>
            <a:ahLst/>
            <a:cxnLst/>
            <a:rect l="l" t="t" r="r" b="b"/>
            <a:pathLst>
              <a:path w="2647950" h="13841">
                <a:moveTo>
                  <a:pt x="100330" y="0"/>
                </a:moveTo>
                <a:lnTo>
                  <a:pt x="2547620" y="0"/>
                </a:lnTo>
                <a:lnTo>
                  <a:pt x="2566172" y="1730"/>
                </a:lnTo>
                <a:lnTo>
                  <a:pt x="2573742" y="3460"/>
                </a:lnTo>
                <a:lnTo>
                  <a:pt x="2579472" y="5190"/>
                </a:lnTo>
                <a:lnTo>
                  <a:pt x="2584237" y="6920"/>
                </a:lnTo>
                <a:lnTo>
                  <a:pt x="2588376" y="8651"/>
                </a:lnTo>
                <a:lnTo>
                  <a:pt x="2592064" y="10381"/>
                </a:lnTo>
                <a:lnTo>
                  <a:pt x="2595406" y="12111"/>
                </a:lnTo>
                <a:lnTo>
                  <a:pt x="2598471" y="13841"/>
                </a:lnTo>
                <a:lnTo>
                  <a:pt x="49479" y="13841"/>
                </a:lnTo>
                <a:lnTo>
                  <a:pt x="52544" y="12111"/>
                </a:lnTo>
                <a:lnTo>
                  <a:pt x="55886" y="10381"/>
                </a:lnTo>
                <a:lnTo>
                  <a:pt x="59574" y="8651"/>
                </a:lnTo>
                <a:lnTo>
                  <a:pt x="63713" y="6920"/>
                </a:lnTo>
                <a:lnTo>
                  <a:pt x="68478" y="5190"/>
                </a:lnTo>
                <a:lnTo>
                  <a:pt x="74208" y="3460"/>
                </a:lnTo>
                <a:lnTo>
                  <a:pt x="81778" y="173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6029325" y="974229"/>
            <a:ext cx="2647950" cy="13841"/>
          </a:xfrm>
          <a:custGeom>
            <a:avLst/>
            <a:gdLst/>
            <a:ahLst/>
            <a:cxnLst/>
            <a:rect l="l" t="t" r="r" b="b"/>
            <a:pathLst>
              <a:path w="2647950" h="13841">
                <a:moveTo>
                  <a:pt x="100330" y="0"/>
                </a:moveTo>
                <a:lnTo>
                  <a:pt x="2547620" y="0"/>
                </a:lnTo>
                <a:lnTo>
                  <a:pt x="2566172" y="1730"/>
                </a:lnTo>
                <a:lnTo>
                  <a:pt x="2573742" y="3460"/>
                </a:lnTo>
                <a:lnTo>
                  <a:pt x="2579472" y="5190"/>
                </a:lnTo>
                <a:lnTo>
                  <a:pt x="2584237" y="6920"/>
                </a:lnTo>
                <a:lnTo>
                  <a:pt x="2588376" y="8651"/>
                </a:lnTo>
                <a:lnTo>
                  <a:pt x="2592064" y="10381"/>
                </a:lnTo>
                <a:lnTo>
                  <a:pt x="2595406" y="12111"/>
                </a:lnTo>
                <a:lnTo>
                  <a:pt x="2598471" y="13841"/>
                </a:lnTo>
                <a:lnTo>
                  <a:pt x="49479" y="13841"/>
                </a:lnTo>
                <a:lnTo>
                  <a:pt x="52544" y="12111"/>
                </a:lnTo>
                <a:lnTo>
                  <a:pt x="55886" y="10381"/>
                </a:lnTo>
                <a:lnTo>
                  <a:pt x="59574" y="8651"/>
                </a:lnTo>
                <a:lnTo>
                  <a:pt x="63713" y="6920"/>
                </a:lnTo>
                <a:lnTo>
                  <a:pt x="68478" y="5190"/>
                </a:lnTo>
                <a:lnTo>
                  <a:pt x="74208" y="3460"/>
                </a:lnTo>
                <a:lnTo>
                  <a:pt x="81778" y="173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466725" y="2669977"/>
            <a:ext cx="2647950" cy="13841"/>
          </a:xfrm>
          <a:custGeom>
            <a:avLst/>
            <a:gdLst/>
            <a:ahLst/>
            <a:cxnLst/>
            <a:rect l="l" t="t" r="r" b="b"/>
            <a:pathLst>
              <a:path w="2647950" h="13841">
                <a:moveTo>
                  <a:pt x="100330" y="0"/>
                </a:moveTo>
                <a:lnTo>
                  <a:pt x="2547620" y="0"/>
                </a:lnTo>
                <a:lnTo>
                  <a:pt x="2566172" y="1730"/>
                </a:lnTo>
                <a:lnTo>
                  <a:pt x="2573742" y="3460"/>
                </a:lnTo>
                <a:lnTo>
                  <a:pt x="2579472" y="5190"/>
                </a:lnTo>
                <a:lnTo>
                  <a:pt x="2584237" y="6920"/>
                </a:lnTo>
                <a:lnTo>
                  <a:pt x="2588376" y="8651"/>
                </a:lnTo>
                <a:lnTo>
                  <a:pt x="2592064" y="10381"/>
                </a:lnTo>
                <a:lnTo>
                  <a:pt x="2595406" y="12111"/>
                </a:lnTo>
                <a:lnTo>
                  <a:pt x="2598471" y="13841"/>
                </a:lnTo>
                <a:lnTo>
                  <a:pt x="49479" y="13841"/>
                </a:lnTo>
                <a:lnTo>
                  <a:pt x="52544" y="12111"/>
                </a:lnTo>
                <a:lnTo>
                  <a:pt x="55886" y="10381"/>
                </a:lnTo>
                <a:lnTo>
                  <a:pt x="59574" y="8651"/>
                </a:lnTo>
                <a:lnTo>
                  <a:pt x="63713" y="6920"/>
                </a:lnTo>
                <a:lnTo>
                  <a:pt x="68478" y="5190"/>
                </a:lnTo>
                <a:lnTo>
                  <a:pt x="74208" y="3460"/>
                </a:lnTo>
                <a:lnTo>
                  <a:pt x="81778" y="173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3248025" y="2669977"/>
            <a:ext cx="2647950" cy="13841"/>
          </a:xfrm>
          <a:custGeom>
            <a:avLst/>
            <a:gdLst/>
            <a:ahLst/>
            <a:cxnLst/>
            <a:rect l="l" t="t" r="r" b="b"/>
            <a:pathLst>
              <a:path w="2647950" h="13841">
                <a:moveTo>
                  <a:pt x="100330" y="0"/>
                </a:moveTo>
                <a:lnTo>
                  <a:pt x="2547620" y="0"/>
                </a:lnTo>
                <a:lnTo>
                  <a:pt x="2566172" y="1730"/>
                </a:lnTo>
                <a:lnTo>
                  <a:pt x="2573742" y="3460"/>
                </a:lnTo>
                <a:lnTo>
                  <a:pt x="2579472" y="5190"/>
                </a:lnTo>
                <a:lnTo>
                  <a:pt x="2584237" y="6920"/>
                </a:lnTo>
                <a:lnTo>
                  <a:pt x="2588376" y="8651"/>
                </a:lnTo>
                <a:lnTo>
                  <a:pt x="2592064" y="10381"/>
                </a:lnTo>
                <a:lnTo>
                  <a:pt x="2595406" y="12111"/>
                </a:lnTo>
                <a:lnTo>
                  <a:pt x="2598471" y="13841"/>
                </a:lnTo>
                <a:lnTo>
                  <a:pt x="49479" y="13841"/>
                </a:lnTo>
                <a:lnTo>
                  <a:pt x="52544" y="12111"/>
                </a:lnTo>
                <a:lnTo>
                  <a:pt x="55886" y="10381"/>
                </a:lnTo>
                <a:lnTo>
                  <a:pt x="59574" y="8651"/>
                </a:lnTo>
                <a:lnTo>
                  <a:pt x="63713" y="6920"/>
                </a:lnTo>
                <a:lnTo>
                  <a:pt x="68478" y="5190"/>
                </a:lnTo>
                <a:lnTo>
                  <a:pt x="74208" y="3460"/>
                </a:lnTo>
                <a:lnTo>
                  <a:pt x="81778" y="173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6029325" y="2669977"/>
            <a:ext cx="2647950" cy="13841"/>
          </a:xfrm>
          <a:custGeom>
            <a:avLst/>
            <a:gdLst/>
            <a:ahLst/>
            <a:cxnLst/>
            <a:rect l="l" t="t" r="r" b="b"/>
            <a:pathLst>
              <a:path w="2647950" h="13841">
                <a:moveTo>
                  <a:pt x="100330" y="0"/>
                </a:moveTo>
                <a:lnTo>
                  <a:pt x="2547620" y="0"/>
                </a:lnTo>
                <a:lnTo>
                  <a:pt x="2566172" y="1730"/>
                </a:lnTo>
                <a:lnTo>
                  <a:pt x="2573742" y="3460"/>
                </a:lnTo>
                <a:lnTo>
                  <a:pt x="2579472" y="5190"/>
                </a:lnTo>
                <a:lnTo>
                  <a:pt x="2584237" y="6920"/>
                </a:lnTo>
                <a:lnTo>
                  <a:pt x="2588376" y="8651"/>
                </a:lnTo>
                <a:lnTo>
                  <a:pt x="2592064" y="10381"/>
                </a:lnTo>
                <a:lnTo>
                  <a:pt x="2595406" y="12111"/>
                </a:lnTo>
                <a:lnTo>
                  <a:pt x="2598471" y="13841"/>
                </a:lnTo>
                <a:lnTo>
                  <a:pt x="49479" y="13841"/>
                </a:lnTo>
                <a:lnTo>
                  <a:pt x="52544" y="12111"/>
                </a:lnTo>
                <a:lnTo>
                  <a:pt x="55886" y="10381"/>
                </a:lnTo>
                <a:lnTo>
                  <a:pt x="59574" y="8651"/>
                </a:lnTo>
                <a:lnTo>
                  <a:pt x="63713" y="6920"/>
                </a:lnTo>
                <a:lnTo>
                  <a:pt x="68478" y="5190"/>
                </a:lnTo>
                <a:lnTo>
                  <a:pt x="74208" y="3460"/>
                </a:lnTo>
                <a:lnTo>
                  <a:pt x="81778" y="173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57200" y="337840"/>
            <a:ext cx="228600" cy="13841"/>
          </a:xfrm>
          <a:prstGeom prst="roundRect">
            <a:avLst>
              <a:gd name="adj" fmla="val 100932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756791" y="285750"/>
            <a:ext cx="155901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NOTIFICATION ENGINE</a:t>
            </a:r>
            <a:endParaRPr lang="en-US" sz="620" dirty="0"/>
          </a:p>
        </p:txBody>
      </p:sp>
      <p:sp>
        <p:nvSpPr>
          <p:cNvPr id="14" name="Text 11"/>
          <p:cNvSpPr/>
          <p:nvPr/>
        </p:nvSpPr>
        <p:spPr>
          <a:xfrm>
            <a:off x="457200" y="446931"/>
            <a:ext cx="8641080" cy="3463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728"/>
              </a:lnSpc>
              <a:buNone/>
            </a:pPr>
            <a:r>
              <a:rPr lang="en-US" sz="248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Always-On. </a:t>
            </a:r>
            <a:pPr algn="l" indent="0" marL="0">
              <a:lnSpc>
                <a:spcPts val="2728"/>
              </a:lnSpc>
              <a:buNone/>
            </a:pPr>
            <a:r>
              <a:rPr lang="en-US" sz="24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Relevant.</a:t>
            </a:r>
            <a:endParaRPr lang="en-US" sz="2480" dirty="0"/>
          </a:p>
        </p:txBody>
      </p:sp>
      <p:sp>
        <p:nvSpPr>
          <p:cNvPr id="15" name="Text 12"/>
          <p:cNvSpPr/>
          <p:nvPr/>
        </p:nvSpPr>
        <p:spPr>
          <a:xfrm>
            <a:off x="457200" y="964704"/>
            <a:ext cx="2667000" cy="1581448"/>
          </a:xfrm>
          <a:prstGeom prst="roundRect">
            <a:avLst>
              <a:gd name="adj" fmla="val 6344"/>
            </a:avLst>
          </a:prstGeom>
          <a:solidFill>
            <a:srgbClr val="162032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3"/>
          <p:cNvSpPr/>
          <p:nvPr/>
        </p:nvSpPr>
        <p:spPr>
          <a:xfrm>
            <a:off x="466725" y="974229"/>
            <a:ext cx="2647950" cy="13841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4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4"/>
          <p:cNvSpPr/>
          <p:nvPr/>
        </p:nvSpPr>
        <p:spPr>
          <a:xfrm>
            <a:off x="2533650" y="964704"/>
            <a:ext cx="590550" cy="571500"/>
          </a:xfrm>
          <a:custGeom>
            <a:avLst/>
            <a:gdLst/>
            <a:ahLst/>
            <a:cxnLst/>
            <a:rect l="l" t="t" r="r" b="b"/>
            <a:pathLst>
              <a:path w="590550" h="571500">
                <a:moveTo>
                  <a:pt x="590550" y="537755"/>
                </a:moveTo>
                <a:lnTo>
                  <a:pt x="553048" y="553044"/>
                </a:lnTo>
                <a:lnTo>
                  <a:pt x="512246" y="563264"/>
                </a:lnTo>
                <a:lnTo>
                  <a:pt x="470638" y="569436"/>
                </a:lnTo>
                <a:lnTo>
                  <a:pt x="428625" y="571500"/>
                </a:lnTo>
                <a:lnTo>
                  <a:pt x="386612" y="569436"/>
                </a:lnTo>
                <a:lnTo>
                  <a:pt x="345004" y="563264"/>
                </a:lnTo>
                <a:lnTo>
                  <a:pt x="304202" y="553044"/>
                </a:lnTo>
                <a:lnTo>
                  <a:pt x="264597" y="538873"/>
                </a:lnTo>
                <a:lnTo>
                  <a:pt x="226573" y="520889"/>
                </a:lnTo>
                <a:lnTo>
                  <a:pt x="190494" y="499264"/>
                </a:lnTo>
                <a:lnTo>
                  <a:pt x="156708" y="474207"/>
                </a:lnTo>
                <a:lnTo>
                  <a:pt x="125541" y="445959"/>
                </a:lnTo>
                <a:lnTo>
                  <a:pt x="97293" y="414792"/>
                </a:lnTo>
                <a:lnTo>
                  <a:pt x="72236" y="381006"/>
                </a:lnTo>
                <a:lnTo>
                  <a:pt x="50611" y="344927"/>
                </a:lnTo>
                <a:lnTo>
                  <a:pt x="32627" y="306903"/>
                </a:lnTo>
                <a:lnTo>
                  <a:pt x="18456" y="267298"/>
                </a:lnTo>
                <a:lnTo>
                  <a:pt x="8236" y="226496"/>
                </a:lnTo>
                <a:lnTo>
                  <a:pt x="2064" y="184888"/>
                </a:lnTo>
                <a:lnTo>
                  <a:pt x="0" y="142875"/>
                </a:lnTo>
                <a:lnTo>
                  <a:pt x="2064" y="100862"/>
                </a:lnTo>
                <a:lnTo>
                  <a:pt x="8236" y="59254"/>
                </a:lnTo>
                <a:lnTo>
                  <a:pt x="18456" y="18452"/>
                </a:lnTo>
                <a:lnTo>
                  <a:pt x="26225" y="0"/>
                </a:lnTo>
                <a:lnTo>
                  <a:pt x="490220" y="0"/>
                </a:lnTo>
                <a:lnTo>
                  <a:pt x="509794" y="1928"/>
                </a:lnTo>
                <a:lnTo>
                  <a:pt x="528615" y="7637"/>
                </a:lnTo>
                <a:lnTo>
                  <a:pt x="545961" y="16909"/>
                </a:lnTo>
                <a:lnTo>
                  <a:pt x="561164" y="29386"/>
                </a:lnTo>
                <a:lnTo>
                  <a:pt x="573641" y="44589"/>
                </a:lnTo>
                <a:lnTo>
                  <a:pt x="582913" y="61935"/>
                </a:lnTo>
                <a:lnTo>
                  <a:pt x="588622" y="80756"/>
                </a:lnTo>
                <a:lnTo>
                  <a:pt x="590550" y="100330"/>
                </a:lnTo>
                <a:close/>
              </a:path>
            </a:pathLst>
          </a:custGeom>
          <a:solidFill>
            <a:srgbClr val="C9A84C">
              <a:alpha val="1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638175" y="1131689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9267" y="1222781"/>
            <a:ext cx="132588" cy="132588"/>
          </a:xfrm>
          <a:prstGeom prst="rect">
            <a:avLst/>
          </a:prstGeom>
        </p:spPr>
      </p:pic>
      <p:sp>
        <p:nvSpPr>
          <p:cNvPr id="20" name="Text 16"/>
          <p:cNvSpPr/>
          <p:nvPr/>
        </p:nvSpPr>
        <p:spPr>
          <a:xfrm>
            <a:off x="1039416" y="1203424"/>
            <a:ext cx="985376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Real-Time Alerts</a:t>
            </a:r>
            <a:endParaRPr lang="en-US" sz="900" dirty="0"/>
          </a:p>
        </p:txBody>
      </p:sp>
      <p:sp>
        <p:nvSpPr>
          <p:cNvPr id="21" name="Text 17"/>
          <p:cNvSpPr/>
          <p:nvPr/>
        </p:nvSpPr>
        <p:spPr>
          <a:xfrm>
            <a:off x="2535436" y="1131689"/>
            <a:ext cx="415945" cy="153442"/>
          </a:xfrm>
          <a:prstGeom prst="roundRect">
            <a:avLst>
              <a:gd name="adj" fmla="val 93527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143490" tIns="13970" rIns="64770" bIns="13970" rtlCol="0" anchor="ctr"/>
          <a:lstStyle/>
          <a:p>
            <a:pPr algn="l" indent="0" marL="0">
              <a:buNone/>
            </a:pPr>
            <a:r>
              <a:rPr lang="en-US" sz="560" b="1" spc="45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</a:t>
            </a:r>
            <a:endParaRPr lang="en-US" sz="560" dirty="0"/>
          </a:p>
        </p:txBody>
      </p:sp>
      <p:sp>
        <p:nvSpPr>
          <p:cNvPr id="22" name="Text 18"/>
          <p:cNvSpPr/>
          <p:nvPr/>
        </p:nvSpPr>
        <p:spPr>
          <a:xfrm>
            <a:off x="2609701" y="1186755"/>
            <a:ext cx="43160" cy="43160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19"/>
          <p:cNvSpPr/>
          <p:nvPr/>
        </p:nvSpPr>
        <p:spPr>
          <a:xfrm>
            <a:off x="638175" y="1517600"/>
            <a:ext cx="2351151" cy="3041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6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Event-triggered pushes fire instantly to all designated parties — no delays, no missed signals.</a:t>
            </a:r>
            <a:endParaRPr lang="en-US" sz="760" dirty="0"/>
          </a:p>
        </p:txBody>
      </p:sp>
      <p:sp>
        <p:nvSpPr>
          <p:cNvPr id="24" name="Text 20"/>
          <p:cNvSpPr/>
          <p:nvPr/>
        </p:nvSpPr>
        <p:spPr>
          <a:xfrm>
            <a:off x="638175" y="1892052"/>
            <a:ext cx="445145" cy="168786"/>
          </a:xfrm>
          <a:prstGeom prst="roundRect">
            <a:avLst>
              <a:gd name="adj" fmla="val 25583"/>
            </a:avLst>
          </a:prstGeom>
          <a:solidFill>
            <a:srgbClr val="C9A84C">
              <a:alpha val="10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INSTANT</a:t>
            </a:r>
            <a:endParaRPr lang="en-US" sz="560" dirty="0"/>
          </a:p>
        </p:txBody>
      </p:sp>
      <p:sp>
        <p:nvSpPr>
          <p:cNvPr id="25" name="Text 21"/>
          <p:cNvSpPr/>
          <p:nvPr/>
        </p:nvSpPr>
        <p:spPr>
          <a:xfrm>
            <a:off x="1118741" y="1892052"/>
            <a:ext cx="329357" cy="168786"/>
          </a:xfrm>
          <a:prstGeom prst="roundRect">
            <a:avLst>
              <a:gd name="adj" fmla="val 25583"/>
            </a:avLst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PUSH</a:t>
            </a:r>
            <a:endParaRPr lang="en-US" sz="560" dirty="0"/>
          </a:p>
        </p:txBody>
      </p:sp>
      <p:sp>
        <p:nvSpPr>
          <p:cNvPr id="26" name="Text 22"/>
          <p:cNvSpPr/>
          <p:nvPr/>
        </p:nvSpPr>
        <p:spPr>
          <a:xfrm>
            <a:off x="1483519" y="1892052"/>
            <a:ext cx="615851" cy="168786"/>
          </a:xfrm>
          <a:prstGeom prst="roundRect">
            <a:avLst>
              <a:gd name="adj" fmla="val 25583"/>
            </a:avLst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PARTIES</a:t>
            </a:r>
            <a:endParaRPr lang="en-US" sz="560" dirty="0"/>
          </a:p>
        </p:txBody>
      </p:sp>
      <p:sp>
        <p:nvSpPr>
          <p:cNvPr id="27" name="Text 23"/>
          <p:cNvSpPr/>
          <p:nvPr/>
        </p:nvSpPr>
        <p:spPr>
          <a:xfrm>
            <a:off x="3238500" y="964704"/>
            <a:ext cx="2667000" cy="1581448"/>
          </a:xfrm>
          <a:prstGeom prst="roundRect">
            <a:avLst>
              <a:gd name="adj" fmla="val 6344"/>
            </a:avLst>
          </a:prstGeom>
          <a:solidFill>
            <a:srgbClr val="162032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4"/>
          <p:cNvSpPr/>
          <p:nvPr/>
        </p:nvSpPr>
        <p:spPr>
          <a:xfrm>
            <a:off x="3248025" y="974229"/>
            <a:ext cx="2647950" cy="13841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4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5"/>
          <p:cNvSpPr/>
          <p:nvPr/>
        </p:nvSpPr>
        <p:spPr>
          <a:xfrm>
            <a:off x="3419475" y="1131689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10567" y="1222781"/>
            <a:ext cx="132588" cy="132588"/>
          </a:xfrm>
          <a:prstGeom prst="rect">
            <a:avLst/>
          </a:prstGeom>
        </p:spPr>
      </p:pic>
      <p:sp>
        <p:nvSpPr>
          <p:cNvPr id="31" name="Text 26"/>
          <p:cNvSpPr/>
          <p:nvPr/>
        </p:nvSpPr>
        <p:spPr>
          <a:xfrm>
            <a:off x="3820716" y="1203424"/>
            <a:ext cx="67088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Life Events</a:t>
            </a:r>
            <a:endParaRPr lang="en-US" sz="900" dirty="0"/>
          </a:p>
        </p:txBody>
      </p:sp>
      <p:sp>
        <p:nvSpPr>
          <p:cNvPr id="32" name="Text 27"/>
          <p:cNvSpPr/>
          <p:nvPr/>
        </p:nvSpPr>
        <p:spPr>
          <a:xfrm>
            <a:off x="3419475" y="1517600"/>
            <a:ext cx="2351151" cy="456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6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Marriage, divorce, new child, or property purchase automatically trigger re-toggle prompts to keep your vault current.</a:t>
            </a:r>
            <a:endParaRPr lang="en-US" sz="760" dirty="0"/>
          </a:p>
        </p:txBody>
      </p:sp>
      <p:sp>
        <p:nvSpPr>
          <p:cNvPr id="33" name="Text 28"/>
          <p:cNvSpPr/>
          <p:nvPr/>
        </p:nvSpPr>
        <p:spPr>
          <a:xfrm>
            <a:off x="3419475" y="2036862"/>
            <a:ext cx="532954" cy="168786"/>
          </a:xfrm>
          <a:prstGeom prst="roundRect">
            <a:avLst>
              <a:gd name="adj" fmla="val 25583"/>
            </a:avLst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MARRIAGE</a:t>
            </a:r>
            <a:endParaRPr lang="en-US" sz="560" dirty="0"/>
          </a:p>
        </p:txBody>
      </p:sp>
      <p:sp>
        <p:nvSpPr>
          <p:cNvPr id="34" name="Text 29"/>
          <p:cNvSpPr/>
          <p:nvPr/>
        </p:nvSpPr>
        <p:spPr>
          <a:xfrm>
            <a:off x="3987850" y="2036862"/>
            <a:ext cx="466279" cy="168786"/>
          </a:xfrm>
          <a:prstGeom prst="roundRect">
            <a:avLst>
              <a:gd name="adj" fmla="val 25583"/>
            </a:avLst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DIVORCE</a:t>
            </a:r>
            <a:endParaRPr lang="en-US" sz="560" dirty="0"/>
          </a:p>
        </p:txBody>
      </p:sp>
      <p:sp>
        <p:nvSpPr>
          <p:cNvPr id="35" name="Text 30"/>
          <p:cNvSpPr/>
          <p:nvPr/>
        </p:nvSpPr>
        <p:spPr>
          <a:xfrm>
            <a:off x="4489549" y="2036862"/>
            <a:ext cx="552152" cy="168786"/>
          </a:xfrm>
          <a:prstGeom prst="roundRect">
            <a:avLst>
              <a:gd name="adj" fmla="val 25583"/>
            </a:avLst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CHILD</a:t>
            </a:r>
            <a:endParaRPr lang="en-US" sz="560" dirty="0"/>
          </a:p>
        </p:txBody>
      </p:sp>
      <p:sp>
        <p:nvSpPr>
          <p:cNvPr id="36" name="Text 31"/>
          <p:cNvSpPr/>
          <p:nvPr/>
        </p:nvSpPr>
        <p:spPr>
          <a:xfrm>
            <a:off x="3419475" y="2225725"/>
            <a:ext cx="684163" cy="168786"/>
          </a:xfrm>
          <a:prstGeom prst="roundRect">
            <a:avLst>
              <a:gd name="adj" fmla="val 25583"/>
            </a:avLst>
          </a:prstGeom>
          <a:solidFill>
            <a:srgbClr val="C9A84C">
              <a:alpha val="10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AUTO-PROMPT</a:t>
            </a:r>
            <a:endParaRPr lang="en-US" sz="560" dirty="0"/>
          </a:p>
        </p:txBody>
      </p:sp>
      <p:sp>
        <p:nvSpPr>
          <p:cNvPr id="37" name="Text 32"/>
          <p:cNvSpPr/>
          <p:nvPr/>
        </p:nvSpPr>
        <p:spPr>
          <a:xfrm>
            <a:off x="6019800" y="964704"/>
            <a:ext cx="2667000" cy="1581448"/>
          </a:xfrm>
          <a:prstGeom prst="roundRect">
            <a:avLst>
              <a:gd name="adj" fmla="val 6344"/>
            </a:avLst>
          </a:prstGeom>
          <a:solidFill>
            <a:srgbClr val="162032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8" name="Text 33"/>
          <p:cNvSpPr/>
          <p:nvPr/>
        </p:nvSpPr>
        <p:spPr>
          <a:xfrm>
            <a:off x="6029325" y="974229"/>
            <a:ext cx="2647950" cy="13841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4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4"/>
          <p:cNvSpPr/>
          <p:nvPr/>
        </p:nvSpPr>
        <p:spPr>
          <a:xfrm>
            <a:off x="6200775" y="1131689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91867" y="1222781"/>
            <a:ext cx="132588" cy="132588"/>
          </a:xfrm>
          <a:prstGeom prst="rect">
            <a:avLst/>
          </a:prstGeom>
        </p:spPr>
      </p:pic>
      <p:sp>
        <p:nvSpPr>
          <p:cNvPr id="41" name="Text 35"/>
          <p:cNvSpPr/>
          <p:nvPr/>
        </p:nvSpPr>
        <p:spPr>
          <a:xfrm>
            <a:off x="6602016" y="1203424"/>
            <a:ext cx="1013371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 Party Sync</a:t>
            </a:r>
            <a:endParaRPr lang="en-US" sz="900" dirty="0"/>
          </a:p>
        </p:txBody>
      </p:sp>
      <p:sp>
        <p:nvSpPr>
          <p:cNvPr id="42" name="Text 36"/>
          <p:cNvSpPr/>
          <p:nvPr/>
        </p:nvSpPr>
        <p:spPr>
          <a:xfrm>
            <a:off x="6200775" y="1517600"/>
            <a:ext cx="2351151" cy="3041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6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Attorney and executor receive coordinated, role-gated access the moment a verified trigger event fires.</a:t>
            </a:r>
            <a:endParaRPr lang="en-US" sz="760" dirty="0"/>
          </a:p>
        </p:txBody>
      </p:sp>
      <p:sp>
        <p:nvSpPr>
          <p:cNvPr id="43" name="Text 37"/>
          <p:cNvSpPr/>
          <p:nvPr/>
        </p:nvSpPr>
        <p:spPr>
          <a:xfrm>
            <a:off x="6200775" y="1892052"/>
            <a:ext cx="530275" cy="168786"/>
          </a:xfrm>
          <a:prstGeom prst="roundRect">
            <a:avLst>
              <a:gd name="adj" fmla="val 25583"/>
            </a:avLst>
          </a:prstGeom>
          <a:solidFill>
            <a:srgbClr val="C9A84C">
              <a:alpha val="10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ATTORNEY</a:t>
            </a:r>
            <a:endParaRPr lang="en-US" sz="560" dirty="0"/>
          </a:p>
        </p:txBody>
      </p:sp>
      <p:sp>
        <p:nvSpPr>
          <p:cNvPr id="44" name="Text 38"/>
          <p:cNvSpPr/>
          <p:nvPr/>
        </p:nvSpPr>
        <p:spPr>
          <a:xfrm>
            <a:off x="6766471" y="1892052"/>
            <a:ext cx="539502" cy="168786"/>
          </a:xfrm>
          <a:prstGeom prst="roundRect">
            <a:avLst>
              <a:gd name="adj" fmla="val 25583"/>
            </a:avLst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EXECUTOR</a:t>
            </a:r>
            <a:endParaRPr lang="en-US" sz="560" dirty="0"/>
          </a:p>
        </p:txBody>
      </p:sp>
      <p:sp>
        <p:nvSpPr>
          <p:cNvPr id="45" name="Text 39"/>
          <p:cNvSpPr/>
          <p:nvPr/>
        </p:nvSpPr>
        <p:spPr>
          <a:xfrm>
            <a:off x="7341394" y="1892052"/>
            <a:ext cx="680293" cy="168786"/>
          </a:xfrm>
          <a:prstGeom prst="roundRect">
            <a:avLst>
              <a:gd name="adj" fmla="val 25583"/>
            </a:avLst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COORDINATED</a:t>
            </a:r>
            <a:endParaRPr lang="en-US" sz="560" dirty="0"/>
          </a:p>
        </p:txBody>
      </p:sp>
      <p:sp>
        <p:nvSpPr>
          <p:cNvPr id="46" name="Text 40"/>
          <p:cNvSpPr/>
          <p:nvPr/>
        </p:nvSpPr>
        <p:spPr>
          <a:xfrm>
            <a:off x="457200" y="2660452"/>
            <a:ext cx="2667000" cy="1581448"/>
          </a:xfrm>
          <a:prstGeom prst="roundRect">
            <a:avLst>
              <a:gd name="adj" fmla="val 6344"/>
            </a:avLst>
          </a:prstGeom>
          <a:solidFill>
            <a:srgbClr val="162032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Text 41"/>
          <p:cNvSpPr/>
          <p:nvPr/>
        </p:nvSpPr>
        <p:spPr>
          <a:xfrm>
            <a:off x="466725" y="2669977"/>
            <a:ext cx="2647950" cy="13841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4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8" name="Text 42"/>
          <p:cNvSpPr/>
          <p:nvPr/>
        </p:nvSpPr>
        <p:spPr>
          <a:xfrm>
            <a:off x="638175" y="2827437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9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9267" y="2918528"/>
            <a:ext cx="132588" cy="132588"/>
          </a:xfrm>
          <a:prstGeom prst="rect">
            <a:avLst/>
          </a:prstGeom>
        </p:spPr>
      </p:pic>
      <p:sp>
        <p:nvSpPr>
          <p:cNvPr id="50" name="Text 43"/>
          <p:cNvSpPr/>
          <p:nvPr/>
        </p:nvSpPr>
        <p:spPr>
          <a:xfrm>
            <a:off x="1039416" y="2899172"/>
            <a:ext cx="1355363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Multi-Channel Delivery</a:t>
            </a:r>
            <a:endParaRPr lang="en-US" sz="900" dirty="0"/>
          </a:p>
        </p:txBody>
      </p:sp>
      <p:sp>
        <p:nvSpPr>
          <p:cNvPr id="51" name="Text 44"/>
          <p:cNvSpPr/>
          <p:nvPr/>
        </p:nvSpPr>
        <p:spPr>
          <a:xfrm>
            <a:off x="638175" y="3213348"/>
            <a:ext cx="2351151" cy="456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6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SMS, email, app push, and certified mail integration — every channel covered so nothing falls through the cracks.</a:t>
            </a:r>
            <a:endParaRPr lang="en-US" sz="760" dirty="0"/>
          </a:p>
        </p:txBody>
      </p:sp>
      <p:sp>
        <p:nvSpPr>
          <p:cNvPr id="52" name="Text 45"/>
          <p:cNvSpPr/>
          <p:nvPr/>
        </p:nvSpPr>
        <p:spPr>
          <a:xfrm>
            <a:off x="638175" y="3732609"/>
            <a:ext cx="282476" cy="168786"/>
          </a:xfrm>
          <a:prstGeom prst="roundRect">
            <a:avLst>
              <a:gd name="adj" fmla="val 25583"/>
            </a:avLst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SMS</a:t>
            </a:r>
            <a:endParaRPr lang="en-US" sz="560" dirty="0"/>
          </a:p>
        </p:txBody>
      </p:sp>
      <p:sp>
        <p:nvSpPr>
          <p:cNvPr id="53" name="Text 46"/>
          <p:cNvSpPr/>
          <p:nvPr/>
        </p:nvSpPr>
        <p:spPr>
          <a:xfrm>
            <a:off x="956072" y="3732609"/>
            <a:ext cx="356592" cy="168786"/>
          </a:xfrm>
          <a:prstGeom prst="roundRect">
            <a:avLst>
              <a:gd name="adj" fmla="val 25583"/>
            </a:avLst>
          </a:prstGeom>
          <a:solidFill>
            <a:srgbClr val="C9A84C">
              <a:alpha val="10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EMAIL</a:t>
            </a:r>
            <a:endParaRPr lang="en-US" sz="560" dirty="0"/>
          </a:p>
        </p:txBody>
      </p:sp>
      <p:sp>
        <p:nvSpPr>
          <p:cNvPr id="54" name="Text 47"/>
          <p:cNvSpPr/>
          <p:nvPr/>
        </p:nvSpPr>
        <p:spPr>
          <a:xfrm>
            <a:off x="1348085" y="3732609"/>
            <a:ext cx="508099" cy="168786"/>
          </a:xfrm>
          <a:prstGeom prst="roundRect">
            <a:avLst>
              <a:gd name="adj" fmla="val 25583"/>
            </a:avLst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 PUSH</a:t>
            </a:r>
            <a:endParaRPr lang="en-US" sz="560" dirty="0"/>
          </a:p>
        </p:txBody>
      </p:sp>
      <p:sp>
        <p:nvSpPr>
          <p:cNvPr id="55" name="Text 48"/>
          <p:cNvSpPr/>
          <p:nvPr/>
        </p:nvSpPr>
        <p:spPr>
          <a:xfrm>
            <a:off x="1891605" y="3732609"/>
            <a:ext cx="735657" cy="168786"/>
          </a:xfrm>
          <a:prstGeom prst="roundRect">
            <a:avLst>
              <a:gd name="adj" fmla="val 25583"/>
            </a:avLst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CERTIFIED MAIL</a:t>
            </a:r>
            <a:endParaRPr lang="en-US" sz="560" dirty="0"/>
          </a:p>
        </p:txBody>
      </p:sp>
      <p:sp>
        <p:nvSpPr>
          <p:cNvPr id="56" name="Text 49"/>
          <p:cNvSpPr/>
          <p:nvPr/>
        </p:nvSpPr>
        <p:spPr>
          <a:xfrm>
            <a:off x="3238500" y="2660452"/>
            <a:ext cx="2667000" cy="1581448"/>
          </a:xfrm>
          <a:prstGeom prst="roundRect">
            <a:avLst>
              <a:gd name="adj" fmla="val 6344"/>
            </a:avLst>
          </a:prstGeom>
          <a:solidFill>
            <a:srgbClr val="162032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7" name="Text 50"/>
          <p:cNvSpPr/>
          <p:nvPr/>
        </p:nvSpPr>
        <p:spPr>
          <a:xfrm>
            <a:off x="3248025" y="2669977"/>
            <a:ext cx="2647950" cy="13841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4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8" name="Text 51"/>
          <p:cNvSpPr/>
          <p:nvPr/>
        </p:nvSpPr>
        <p:spPr>
          <a:xfrm>
            <a:off x="3419475" y="2827437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59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10567" y="2918528"/>
            <a:ext cx="132588" cy="132588"/>
          </a:xfrm>
          <a:prstGeom prst="rect">
            <a:avLst/>
          </a:prstGeom>
        </p:spPr>
      </p:pic>
      <p:sp>
        <p:nvSpPr>
          <p:cNvPr id="60" name="Text 52"/>
          <p:cNvSpPr/>
          <p:nvPr/>
        </p:nvSpPr>
        <p:spPr>
          <a:xfrm>
            <a:off x="3820716" y="2899172"/>
            <a:ext cx="1229797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Recurring Check-Ins</a:t>
            </a:r>
            <a:endParaRPr lang="en-US" sz="900" dirty="0"/>
          </a:p>
        </p:txBody>
      </p:sp>
      <p:sp>
        <p:nvSpPr>
          <p:cNvPr id="61" name="Text 53"/>
          <p:cNvSpPr/>
          <p:nvPr/>
        </p:nvSpPr>
        <p:spPr>
          <a:xfrm>
            <a:off x="3419475" y="3213348"/>
            <a:ext cx="2351151" cy="456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6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vault review reminders prompt account holders to verify beneficiaries, update toggles, and keep all data current.</a:t>
            </a:r>
            <a:endParaRPr lang="en-US" sz="760" dirty="0"/>
          </a:p>
        </p:txBody>
      </p:sp>
      <p:sp>
        <p:nvSpPr>
          <p:cNvPr id="62" name="Text 54"/>
          <p:cNvSpPr/>
          <p:nvPr/>
        </p:nvSpPr>
        <p:spPr>
          <a:xfrm>
            <a:off x="3419475" y="3732609"/>
            <a:ext cx="762298" cy="168786"/>
          </a:xfrm>
          <a:prstGeom prst="roundRect">
            <a:avLst>
              <a:gd name="adj" fmla="val 25583"/>
            </a:avLst>
          </a:prstGeom>
          <a:solidFill>
            <a:srgbClr val="C9A84C">
              <a:alpha val="10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ANNUAL REVIEW</a:t>
            </a:r>
            <a:endParaRPr lang="en-US" sz="560" dirty="0"/>
          </a:p>
        </p:txBody>
      </p:sp>
      <p:sp>
        <p:nvSpPr>
          <p:cNvPr id="63" name="Text 55"/>
          <p:cNvSpPr/>
          <p:nvPr/>
        </p:nvSpPr>
        <p:spPr>
          <a:xfrm>
            <a:off x="4217194" y="3732609"/>
            <a:ext cx="770186" cy="168786"/>
          </a:xfrm>
          <a:prstGeom prst="roundRect">
            <a:avLst>
              <a:gd name="adj" fmla="val 25583"/>
            </a:avLst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CURRENCY</a:t>
            </a:r>
            <a:endParaRPr lang="en-US" sz="560" dirty="0"/>
          </a:p>
        </p:txBody>
      </p:sp>
      <p:sp>
        <p:nvSpPr>
          <p:cNvPr id="64" name="Text 56"/>
          <p:cNvSpPr/>
          <p:nvPr/>
        </p:nvSpPr>
        <p:spPr>
          <a:xfrm>
            <a:off x="5022800" y="3732609"/>
            <a:ext cx="575965" cy="168786"/>
          </a:xfrm>
          <a:prstGeom prst="roundRect">
            <a:avLst>
              <a:gd name="adj" fmla="val 25583"/>
            </a:avLst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REMINDERS</a:t>
            </a:r>
            <a:endParaRPr lang="en-US" sz="560" dirty="0"/>
          </a:p>
        </p:txBody>
      </p:sp>
      <p:sp>
        <p:nvSpPr>
          <p:cNvPr id="65" name="Text 57"/>
          <p:cNvSpPr/>
          <p:nvPr/>
        </p:nvSpPr>
        <p:spPr>
          <a:xfrm>
            <a:off x="6019800" y="2660452"/>
            <a:ext cx="2667000" cy="1581448"/>
          </a:xfrm>
          <a:prstGeom prst="roundRect">
            <a:avLst>
              <a:gd name="adj" fmla="val 6344"/>
            </a:avLst>
          </a:prstGeom>
          <a:solidFill>
            <a:srgbClr val="162032"/>
          </a:solidFill>
          <a:ln w="9525">
            <a:solidFill>
              <a:srgbClr val="FFFFFF">
                <a:alpha val="7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6" name="Text 58"/>
          <p:cNvSpPr/>
          <p:nvPr/>
        </p:nvSpPr>
        <p:spPr>
          <a:xfrm>
            <a:off x="6029325" y="2669977"/>
            <a:ext cx="2647950" cy="13841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4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7" name="Text 59"/>
          <p:cNvSpPr/>
          <p:nvPr/>
        </p:nvSpPr>
        <p:spPr>
          <a:xfrm>
            <a:off x="6200775" y="2827437"/>
            <a:ext cx="314920" cy="314920"/>
          </a:xfrm>
          <a:prstGeom prst="roundRect">
            <a:avLst>
              <a:gd name="adj" fmla="val 22584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8" name="Image 6" descr="preencoded.png">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291867" y="2918528"/>
            <a:ext cx="132588" cy="132588"/>
          </a:xfrm>
          <a:prstGeom prst="rect">
            <a:avLst/>
          </a:prstGeom>
        </p:spPr>
      </p:pic>
      <p:sp>
        <p:nvSpPr>
          <p:cNvPr id="69" name="Text 60"/>
          <p:cNvSpPr/>
          <p:nvPr/>
        </p:nvSpPr>
        <p:spPr>
          <a:xfrm>
            <a:off x="6602016" y="2899172"/>
            <a:ext cx="736044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0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Fraud Alerts</a:t>
            </a:r>
            <a:endParaRPr lang="en-US" sz="900" dirty="0"/>
          </a:p>
        </p:txBody>
      </p:sp>
      <p:sp>
        <p:nvSpPr>
          <p:cNvPr id="70" name="Text 61"/>
          <p:cNvSpPr/>
          <p:nvPr/>
        </p:nvSpPr>
        <p:spPr>
          <a:xfrm>
            <a:off x="8013650" y="2827437"/>
            <a:ext cx="502018" cy="153442"/>
          </a:xfrm>
          <a:prstGeom prst="roundRect">
            <a:avLst>
              <a:gd name="adj" fmla="val 93527"/>
            </a:avLst>
          </a:prstGeom>
          <a:solidFill>
            <a:srgbClr val="EF4444">
              <a:alpha val="10000"/>
            </a:srgbClr>
          </a:solidFill>
          <a:ln w="9525">
            <a:solidFill>
              <a:srgbClr val="EF4444">
                <a:alpha val="30000"/>
              </a:srgbClr>
            </a:solidFill>
          </a:ln>
        </p:spPr>
        <p:txBody>
          <a:bodyPr wrap="none" lIns="143490" tIns="13970" rIns="64770" bIns="13970" rtlCol="0" anchor="ctr"/>
          <a:lstStyle/>
          <a:p>
            <a:pPr algn="l" indent="0" marL="0">
              <a:buNone/>
            </a:pPr>
            <a:r>
              <a:rPr lang="en-US" sz="560" b="1" spc="45" kern="0" dirty="0">
                <a:solidFill>
                  <a:srgbClr val="FCA5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</a:t>
            </a:r>
            <a:endParaRPr lang="en-US" sz="560" dirty="0"/>
          </a:p>
        </p:txBody>
      </p:sp>
      <p:sp>
        <p:nvSpPr>
          <p:cNvPr id="71" name="Text 62"/>
          <p:cNvSpPr/>
          <p:nvPr/>
        </p:nvSpPr>
        <p:spPr>
          <a:xfrm>
            <a:off x="8087916" y="2882503"/>
            <a:ext cx="43160" cy="43160"/>
          </a:xfrm>
          <a:prstGeom prst="ellipse">
            <a:avLst/>
          </a:prstGeom>
          <a:solidFill>
            <a:srgbClr val="FCA5A5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2" name="Text 63"/>
          <p:cNvSpPr/>
          <p:nvPr/>
        </p:nvSpPr>
        <p:spPr>
          <a:xfrm>
            <a:off x="6200775" y="3213348"/>
            <a:ext cx="2351151" cy="456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0"/>
              </a:lnSpc>
              <a:buNone/>
            </a:pPr>
            <a:r>
              <a:rPr lang="en-US" sz="76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Suspicious unlock attempts are flagged immediately to the vault owner and designated trustees — zero tolerance for breach.</a:t>
            </a:r>
            <a:endParaRPr lang="en-US" sz="760" dirty="0"/>
          </a:p>
        </p:txBody>
      </p:sp>
      <p:sp>
        <p:nvSpPr>
          <p:cNvPr id="73" name="Text 64"/>
          <p:cNvSpPr/>
          <p:nvPr/>
        </p:nvSpPr>
        <p:spPr>
          <a:xfrm>
            <a:off x="6200775" y="3732609"/>
            <a:ext cx="825103" cy="168786"/>
          </a:xfrm>
          <a:prstGeom prst="roundRect">
            <a:avLst>
              <a:gd name="adj" fmla="val 25583"/>
            </a:avLst>
          </a:prstGeom>
          <a:solidFill>
            <a:srgbClr val="C9A84C">
              <a:alpha val="10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ZERO TOLERANCE</a:t>
            </a:r>
            <a:endParaRPr lang="en-US" sz="560" dirty="0"/>
          </a:p>
        </p:txBody>
      </p:sp>
      <p:sp>
        <p:nvSpPr>
          <p:cNvPr id="74" name="Text 65"/>
          <p:cNvSpPr/>
          <p:nvPr/>
        </p:nvSpPr>
        <p:spPr>
          <a:xfrm>
            <a:off x="7061299" y="3732609"/>
            <a:ext cx="682823" cy="168786"/>
          </a:xfrm>
          <a:prstGeom prst="roundRect">
            <a:avLst>
              <a:gd name="adj" fmla="val 25583"/>
            </a:avLst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OWNER ALERT</a:t>
            </a:r>
            <a:endParaRPr lang="en-US" sz="560" dirty="0"/>
          </a:p>
        </p:txBody>
      </p:sp>
      <p:sp>
        <p:nvSpPr>
          <p:cNvPr id="75" name="Text 66"/>
          <p:cNvSpPr/>
          <p:nvPr/>
        </p:nvSpPr>
        <p:spPr>
          <a:xfrm>
            <a:off x="7779544" y="3732609"/>
            <a:ext cx="607070" cy="168786"/>
          </a:xfrm>
          <a:prstGeom prst="roundRect">
            <a:avLst>
              <a:gd name="adj" fmla="val 25583"/>
            </a:avLst>
          </a:prstGeom>
          <a:solidFill>
            <a:srgbClr val="8AA3BF">
              <a:alpha val="12000"/>
            </a:srgbClr>
          </a:solidFill>
          <a:ln w="9525">
            <a:solidFill>
              <a:srgbClr val="8AA3BF">
                <a:alpha val="20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56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TRUSTEE CC</a:t>
            </a:r>
            <a:endParaRPr lang="en-US" sz="560" dirty="0"/>
          </a:p>
        </p:txBody>
      </p:sp>
      <p:sp>
        <p:nvSpPr>
          <p:cNvPr id="76" name="Text 67"/>
          <p:cNvSpPr/>
          <p:nvPr/>
        </p:nvSpPr>
        <p:spPr>
          <a:xfrm>
            <a:off x="0" y="4885730"/>
            <a:ext cx="9144000" cy="257770"/>
          </a:xfrm>
          <a:prstGeom prst="rect">
            <a:avLst/>
          </a:prstGeom>
          <a:solidFill>
            <a:srgbClr val="C9A84C">
              <a:alpha val="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7" name="Text 68"/>
          <p:cNvSpPr/>
          <p:nvPr/>
        </p:nvSpPr>
        <p:spPr>
          <a:xfrm>
            <a:off x="0" y="4885730"/>
            <a:ext cx="9144000" cy="9525"/>
          </a:xfrm>
          <a:prstGeom prst="rect">
            <a:avLst/>
          </a:prstGeom>
          <a:solidFill>
            <a:srgbClr val="C9A84C">
              <a:alpha val="3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8" name="Text 69"/>
          <p:cNvSpPr/>
          <p:nvPr/>
        </p:nvSpPr>
        <p:spPr>
          <a:xfrm>
            <a:off x="457200" y="4960293"/>
            <a:ext cx="102794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BENEFICIARY</a:t>
            </a:r>
            <a:endParaRPr lang="en-US" sz="620" dirty="0"/>
          </a:p>
        </p:txBody>
      </p:sp>
      <p:sp>
        <p:nvSpPr>
          <p:cNvPr id="79" name="Text 70"/>
          <p:cNvSpPr/>
          <p:nvPr/>
        </p:nvSpPr>
        <p:spPr>
          <a:xfrm>
            <a:off x="7480399" y="4960293"/>
            <a:ext cx="132704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Vault. Toggle. Unlock. Transfer.</a:t>
            </a:r>
            <a:endParaRPr lang="en-US" sz="62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000750" y="0"/>
            <a:ext cx="3143250" cy="2857500"/>
          </a:xfrm>
          <a:prstGeom prst="rect">
            <a:avLst/>
          </a:prstGeom>
          <a:gradFill rotWithShape="1">
            <a:gsLst>
              <a:gs pos="0">
                <a:srgbClr val="C9A84C">
                  <a:alpha val="9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466725" y="915144"/>
            <a:ext cx="3480940" cy="21580"/>
          </a:xfrm>
          <a:custGeom>
            <a:avLst/>
            <a:gdLst/>
            <a:ahLst/>
            <a:cxnLst/>
            <a:rect l="l" t="t" r="r" b="b"/>
            <a:pathLst>
              <a:path w="3480940" h="21580">
                <a:moveTo>
                  <a:pt x="100330" y="0"/>
                </a:moveTo>
                <a:lnTo>
                  <a:pt x="3380610" y="0"/>
                </a:lnTo>
                <a:lnTo>
                  <a:pt x="3403719" y="2698"/>
                </a:lnTo>
                <a:lnTo>
                  <a:pt x="3413067" y="5395"/>
                </a:lnTo>
                <a:lnTo>
                  <a:pt x="3420086" y="8093"/>
                </a:lnTo>
                <a:lnTo>
                  <a:pt x="3425873" y="10790"/>
                </a:lnTo>
                <a:lnTo>
                  <a:pt x="3430854" y="13488"/>
                </a:lnTo>
                <a:lnTo>
                  <a:pt x="3435252" y="16185"/>
                </a:lnTo>
                <a:lnTo>
                  <a:pt x="3439197" y="18883"/>
                </a:lnTo>
                <a:lnTo>
                  <a:pt x="3442776" y="21580"/>
                </a:lnTo>
                <a:lnTo>
                  <a:pt x="38164" y="21580"/>
                </a:lnTo>
                <a:lnTo>
                  <a:pt x="41743" y="18883"/>
                </a:lnTo>
                <a:lnTo>
                  <a:pt x="45688" y="16185"/>
                </a:lnTo>
                <a:lnTo>
                  <a:pt x="50085" y="13488"/>
                </a:lnTo>
                <a:lnTo>
                  <a:pt x="55067" y="10790"/>
                </a:lnTo>
                <a:lnTo>
                  <a:pt x="60854" y="8093"/>
                </a:lnTo>
                <a:lnTo>
                  <a:pt x="67873" y="5395"/>
                </a:lnTo>
                <a:lnTo>
                  <a:pt x="77221" y="2698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E8C97A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66725" y="2237780"/>
            <a:ext cx="3480940" cy="21580"/>
          </a:xfrm>
          <a:custGeom>
            <a:avLst/>
            <a:gdLst/>
            <a:ahLst/>
            <a:cxnLst/>
            <a:rect l="l" t="t" r="r" b="b"/>
            <a:pathLst>
              <a:path w="3480940" h="21580">
                <a:moveTo>
                  <a:pt x="100330" y="0"/>
                </a:moveTo>
                <a:lnTo>
                  <a:pt x="3380610" y="0"/>
                </a:lnTo>
                <a:lnTo>
                  <a:pt x="3403719" y="2698"/>
                </a:lnTo>
                <a:lnTo>
                  <a:pt x="3413067" y="5395"/>
                </a:lnTo>
                <a:lnTo>
                  <a:pt x="3420086" y="8093"/>
                </a:lnTo>
                <a:lnTo>
                  <a:pt x="3425873" y="10790"/>
                </a:lnTo>
                <a:lnTo>
                  <a:pt x="3430854" y="13488"/>
                </a:lnTo>
                <a:lnTo>
                  <a:pt x="3435252" y="16185"/>
                </a:lnTo>
                <a:lnTo>
                  <a:pt x="3439197" y="18883"/>
                </a:lnTo>
                <a:lnTo>
                  <a:pt x="3442776" y="21580"/>
                </a:lnTo>
                <a:lnTo>
                  <a:pt x="38164" y="21580"/>
                </a:lnTo>
                <a:lnTo>
                  <a:pt x="41743" y="18883"/>
                </a:lnTo>
                <a:lnTo>
                  <a:pt x="45688" y="16185"/>
                </a:lnTo>
                <a:lnTo>
                  <a:pt x="50085" y="13488"/>
                </a:lnTo>
                <a:lnTo>
                  <a:pt x="55067" y="10790"/>
                </a:lnTo>
                <a:lnTo>
                  <a:pt x="60854" y="8093"/>
                </a:lnTo>
                <a:lnTo>
                  <a:pt x="67873" y="5395"/>
                </a:lnTo>
                <a:lnTo>
                  <a:pt x="77221" y="2698"/>
                </a:lnTo>
                <a:close/>
              </a:path>
            </a:pathLst>
          </a:custGeom>
          <a:gradFill rotWithShape="1">
            <a:gsLst>
              <a:gs pos="0">
                <a:srgbClr val="B8882C"/>
              </a:gs>
              <a:gs pos="100000">
                <a:srgbClr val="C9A84C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66725" y="3560415"/>
            <a:ext cx="3480940" cy="21580"/>
          </a:xfrm>
          <a:custGeom>
            <a:avLst/>
            <a:gdLst/>
            <a:ahLst/>
            <a:cxnLst/>
            <a:rect l="l" t="t" r="r" b="b"/>
            <a:pathLst>
              <a:path w="3480940" h="21580">
                <a:moveTo>
                  <a:pt x="100330" y="0"/>
                </a:moveTo>
                <a:lnTo>
                  <a:pt x="3380610" y="0"/>
                </a:lnTo>
                <a:lnTo>
                  <a:pt x="3403719" y="2698"/>
                </a:lnTo>
                <a:lnTo>
                  <a:pt x="3413067" y="5395"/>
                </a:lnTo>
                <a:lnTo>
                  <a:pt x="3420086" y="8093"/>
                </a:lnTo>
                <a:lnTo>
                  <a:pt x="3425873" y="10790"/>
                </a:lnTo>
                <a:lnTo>
                  <a:pt x="3430854" y="13488"/>
                </a:lnTo>
                <a:lnTo>
                  <a:pt x="3435252" y="16185"/>
                </a:lnTo>
                <a:lnTo>
                  <a:pt x="3439197" y="18883"/>
                </a:lnTo>
                <a:lnTo>
                  <a:pt x="3442776" y="21580"/>
                </a:lnTo>
                <a:lnTo>
                  <a:pt x="38164" y="21580"/>
                </a:lnTo>
                <a:lnTo>
                  <a:pt x="41743" y="18883"/>
                </a:lnTo>
                <a:lnTo>
                  <a:pt x="45688" y="16185"/>
                </a:lnTo>
                <a:lnTo>
                  <a:pt x="50085" y="13488"/>
                </a:lnTo>
                <a:lnTo>
                  <a:pt x="55067" y="10790"/>
                </a:lnTo>
                <a:lnTo>
                  <a:pt x="60854" y="8093"/>
                </a:lnTo>
                <a:lnTo>
                  <a:pt x="67873" y="5395"/>
                </a:lnTo>
                <a:lnTo>
                  <a:pt x="77221" y="2698"/>
                </a:lnTo>
                <a:close/>
              </a:path>
            </a:pathLst>
          </a:custGeom>
          <a:gradFill rotWithShape="1">
            <a:gsLst>
              <a:gs pos="0">
                <a:srgbClr val="7A5A20"/>
              </a:gs>
              <a:gs pos="100000">
                <a:srgbClr val="B8882C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457200" y="328910"/>
            <a:ext cx="314920" cy="21580"/>
          </a:xfrm>
          <a:prstGeom prst="roundRect">
            <a:avLst>
              <a:gd name="adj" fmla="val 64736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200" y="421481"/>
            <a:ext cx="5387455" cy="2835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233"/>
              </a:lnSpc>
              <a:buNone/>
            </a:pPr>
            <a:r>
              <a:rPr lang="en-US" sz="2030" spc="-20" kern="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 Market Built by Time — </a:t>
            </a:r>
            <a:pPr algn="l" indent="0" marL="0">
              <a:lnSpc>
                <a:spcPts val="2233"/>
              </a:lnSpc>
              <a:buNone/>
            </a:pPr>
            <a:r>
              <a:rPr lang="en-US" sz="2030" b="1" spc="-20" kern="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and Growing Fast</a:t>
            </a:r>
            <a:endParaRPr lang="en-US" sz="2030" dirty="0"/>
          </a:p>
        </p:txBody>
      </p:sp>
      <p:sp>
        <p:nvSpPr>
          <p:cNvPr id="10" name="Text 8"/>
          <p:cNvSpPr/>
          <p:nvPr/>
        </p:nvSpPr>
        <p:spPr>
          <a:xfrm>
            <a:off x="7562850" y="564356"/>
            <a:ext cx="123634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87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OPPORTUNITY</a:t>
            </a:r>
            <a:endParaRPr lang="en-US" sz="620" dirty="0"/>
          </a:p>
        </p:txBody>
      </p:sp>
      <p:sp>
        <p:nvSpPr>
          <p:cNvPr id="11" name="Text 9"/>
          <p:cNvSpPr/>
          <p:nvPr/>
        </p:nvSpPr>
        <p:spPr>
          <a:xfrm>
            <a:off x="457200" y="905619"/>
            <a:ext cx="3499991" cy="1064270"/>
          </a:xfrm>
          <a:prstGeom prst="roundRect">
            <a:avLst>
              <a:gd name="adj" fmla="val 9427"/>
            </a:avLst>
          </a:prstGeom>
          <a:solidFill>
            <a:srgbClr val="162032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624185" y="1058614"/>
            <a:ext cx="3482623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74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TAM — TOTAL ADDRESSABLE MARKET</a:t>
            </a:r>
            <a:endParaRPr lang="en-US" sz="620" dirty="0"/>
          </a:p>
        </p:txBody>
      </p:sp>
      <p:sp>
        <p:nvSpPr>
          <p:cNvPr id="13" name="Text 11"/>
          <p:cNvSpPr/>
          <p:nvPr/>
        </p:nvSpPr>
        <p:spPr>
          <a:xfrm>
            <a:off x="624185" y="1219795"/>
            <a:ext cx="3387642" cy="299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60"/>
              </a:lnSpc>
              <a:buNone/>
            </a:pPr>
            <a:r>
              <a:rPr lang="en-US" sz="2360" b="1" spc="-30" kern="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$12.4B</a:t>
            </a:r>
            <a:endParaRPr lang="en-US" sz="2360" dirty="0"/>
          </a:p>
        </p:txBody>
      </p:sp>
      <p:sp>
        <p:nvSpPr>
          <p:cNvPr id="14" name="Text 12"/>
          <p:cNvSpPr/>
          <p:nvPr/>
        </p:nvSpPr>
        <p:spPr>
          <a:xfrm>
            <a:off x="624185" y="1562695"/>
            <a:ext cx="3482623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 Estate &amp; Beneficiary Management globally (2026)</a:t>
            </a:r>
            <a:endParaRPr lang="en-US" sz="760" dirty="0"/>
          </a:p>
        </p:txBody>
      </p:sp>
      <p:sp>
        <p:nvSpPr>
          <p:cNvPr id="15" name="Text 13"/>
          <p:cNvSpPr/>
          <p:nvPr/>
        </p:nvSpPr>
        <p:spPr>
          <a:xfrm>
            <a:off x="624185" y="1803053"/>
            <a:ext cx="3166021" cy="29170"/>
          </a:xfrm>
          <a:prstGeom prst="roundRect">
            <a:avLst>
              <a:gd name="adj" fmla="val 100137"/>
            </a:avLst>
          </a:pr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23983" y="2032778"/>
            <a:ext cx="166426" cy="132588"/>
          </a:xfrm>
          <a:prstGeom prst="rect">
            <a:avLst/>
          </a:prstGeom>
        </p:spPr>
      </p:pic>
      <p:sp>
        <p:nvSpPr>
          <p:cNvPr id="17" name="Text 14"/>
          <p:cNvSpPr/>
          <p:nvPr/>
        </p:nvSpPr>
        <p:spPr>
          <a:xfrm>
            <a:off x="457200" y="2228255"/>
            <a:ext cx="3499991" cy="1064270"/>
          </a:xfrm>
          <a:prstGeom prst="roundRect">
            <a:avLst>
              <a:gd name="adj" fmla="val 9427"/>
            </a:avLst>
          </a:prstGeom>
          <a:solidFill>
            <a:srgbClr val="162032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5"/>
          <p:cNvSpPr/>
          <p:nvPr/>
        </p:nvSpPr>
        <p:spPr>
          <a:xfrm>
            <a:off x="624185" y="2381250"/>
            <a:ext cx="3482623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74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 — SERVICEABLE ADDRESSABLE MARKET</a:t>
            </a:r>
            <a:endParaRPr lang="en-US" sz="620" dirty="0"/>
          </a:p>
        </p:txBody>
      </p:sp>
      <p:sp>
        <p:nvSpPr>
          <p:cNvPr id="19" name="Text 16"/>
          <p:cNvSpPr/>
          <p:nvPr/>
        </p:nvSpPr>
        <p:spPr>
          <a:xfrm>
            <a:off x="624185" y="2542431"/>
            <a:ext cx="3387642" cy="299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60"/>
              </a:lnSpc>
              <a:buNone/>
            </a:pPr>
            <a:r>
              <a:rPr lang="en-US" sz="2360" b="1" spc="-30" kern="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$3.2B</a:t>
            </a:r>
            <a:endParaRPr lang="en-US" sz="2360" dirty="0"/>
          </a:p>
        </p:txBody>
      </p:sp>
      <p:sp>
        <p:nvSpPr>
          <p:cNvPr id="20" name="Text 17"/>
          <p:cNvSpPr/>
          <p:nvPr/>
        </p:nvSpPr>
        <p:spPr>
          <a:xfrm>
            <a:off x="624185" y="2885331"/>
            <a:ext cx="3482623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 Digitally Active Adults 45+ with investable assets</a:t>
            </a:r>
            <a:endParaRPr lang="en-US" sz="760" dirty="0"/>
          </a:p>
        </p:txBody>
      </p:sp>
      <p:sp>
        <p:nvSpPr>
          <p:cNvPr id="21" name="Text 18"/>
          <p:cNvSpPr/>
          <p:nvPr/>
        </p:nvSpPr>
        <p:spPr>
          <a:xfrm>
            <a:off x="624185" y="3125688"/>
            <a:ext cx="2026146" cy="29170"/>
          </a:xfrm>
          <a:prstGeom prst="roundRect">
            <a:avLst>
              <a:gd name="adj" fmla="val 100137"/>
            </a:avLst>
          </a:pr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123983" y="3355413"/>
            <a:ext cx="166426" cy="132588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457200" y="3550890"/>
            <a:ext cx="3499991" cy="1064270"/>
          </a:xfrm>
          <a:prstGeom prst="roundRect">
            <a:avLst>
              <a:gd name="adj" fmla="val 9427"/>
            </a:avLst>
          </a:prstGeom>
          <a:solidFill>
            <a:srgbClr val="162032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0"/>
          <p:cNvSpPr/>
          <p:nvPr/>
        </p:nvSpPr>
        <p:spPr>
          <a:xfrm>
            <a:off x="624185" y="3703886"/>
            <a:ext cx="3482623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74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 — SERVICEABLE OBTAINABLE MARKET</a:t>
            </a:r>
            <a:endParaRPr lang="en-US" sz="620" dirty="0"/>
          </a:p>
        </p:txBody>
      </p:sp>
      <p:sp>
        <p:nvSpPr>
          <p:cNvPr id="25" name="Text 21"/>
          <p:cNvSpPr/>
          <p:nvPr/>
        </p:nvSpPr>
        <p:spPr>
          <a:xfrm>
            <a:off x="624185" y="3865066"/>
            <a:ext cx="3387642" cy="299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60"/>
              </a:lnSpc>
              <a:buNone/>
            </a:pPr>
            <a:r>
              <a:rPr lang="en-US" sz="2360" b="1" spc="-30" kern="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$180M</a:t>
            </a:r>
            <a:endParaRPr lang="en-US" sz="2360" dirty="0"/>
          </a:p>
        </p:txBody>
      </p:sp>
      <p:sp>
        <p:nvSpPr>
          <p:cNvPr id="26" name="Text 22"/>
          <p:cNvSpPr/>
          <p:nvPr/>
        </p:nvSpPr>
        <p:spPr>
          <a:xfrm>
            <a:off x="624185" y="4207966"/>
            <a:ext cx="3482623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Reachable via attorney, financial advisor &amp; HR channels — Year 1–3</a:t>
            </a:r>
            <a:endParaRPr lang="en-US" sz="760" dirty="0"/>
          </a:p>
        </p:txBody>
      </p:sp>
      <p:sp>
        <p:nvSpPr>
          <p:cNvPr id="27" name="Text 23"/>
          <p:cNvSpPr/>
          <p:nvPr/>
        </p:nvSpPr>
        <p:spPr>
          <a:xfrm>
            <a:off x="624185" y="4448324"/>
            <a:ext cx="696516" cy="29170"/>
          </a:xfrm>
          <a:prstGeom prst="roundRect">
            <a:avLst>
              <a:gd name="adj" fmla="val 100137"/>
            </a:avLst>
          </a:pr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4"/>
          <p:cNvSpPr/>
          <p:nvPr/>
        </p:nvSpPr>
        <p:spPr>
          <a:xfrm>
            <a:off x="4085332" y="905619"/>
            <a:ext cx="4601468" cy="2954685"/>
          </a:xfrm>
          <a:prstGeom prst="roundRect">
            <a:avLst>
              <a:gd name="adj" fmla="val 3396"/>
            </a:avLst>
          </a:prstGeom>
          <a:solidFill>
            <a:srgbClr val="162032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5"/>
          <p:cNvSpPr/>
          <p:nvPr/>
        </p:nvSpPr>
        <p:spPr>
          <a:xfrm>
            <a:off x="4252317" y="1058614"/>
            <a:ext cx="4694247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74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 GROWTH — 18.4% CAGR THROUGH 2030</a:t>
            </a:r>
            <a:endParaRPr lang="en-US" sz="620" dirty="0"/>
          </a:p>
        </p:txBody>
      </p:sp>
      <p:sp>
        <p:nvSpPr>
          <p:cNvPr id="30" name="Text 26"/>
          <p:cNvSpPr/>
          <p:nvPr/>
        </p:nvSpPr>
        <p:spPr>
          <a:xfrm>
            <a:off x="4352925" y="1098203"/>
            <a:ext cx="23066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$5.2B</a:t>
            </a:r>
            <a:endParaRPr lang="en-US" sz="620" dirty="0"/>
          </a:p>
        </p:txBody>
      </p:sp>
      <p:sp>
        <p:nvSpPr>
          <p:cNvPr id="31" name="Text 27"/>
          <p:cNvSpPr/>
          <p:nvPr/>
        </p:nvSpPr>
        <p:spPr>
          <a:xfrm>
            <a:off x="4252317" y="1273225"/>
            <a:ext cx="411063" cy="628650"/>
          </a:xfrm>
          <a:prstGeom prst="roundRect">
            <a:avLst>
              <a:gd name="adj" fmla="val 10504"/>
            </a:avLst>
          </a:prstGeom>
          <a:solidFill>
            <a:srgbClr val="FFFFFF">
              <a:alpha val="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28"/>
          <p:cNvSpPr/>
          <p:nvPr/>
        </p:nvSpPr>
        <p:spPr>
          <a:xfrm>
            <a:off x="4252317" y="1663005"/>
            <a:ext cx="411063" cy="238869"/>
          </a:xfrm>
          <a:prstGeom prst="roundRect">
            <a:avLst>
              <a:gd name="adj" fmla="val 18077"/>
            </a:avLst>
          </a:prstGeom>
          <a:gradFill rotWithShape="1">
            <a:gsLst>
              <a:gs pos="0">
                <a:srgbClr val="C9A84C">
                  <a:alpha val="55000"/>
                </a:srgbClr>
              </a:gs>
              <a:gs pos="100000">
                <a:srgbClr val="C9A84C">
                  <a:alpha val="3000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3" name="Text 29"/>
          <p:cNvSpPr/>
          <p:nvPr/>
        </p:nvSpPr>
        <p:spPr>
          <a:xfrm>
            <a:off x="4370338" y="1945035"/>
            <a:ext cx="1923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2022</a:t>
            </a:r>
            <a:endParaRPr lang="en-US" sz="620" dirty="0"/>
          </a:p>
        </p:txBody>
      </p:sp>
      <p:sp>
        <p:nvSpPr>
          <p:cNvPr id="34" name="Text 30"/>
          <p:cNvSpPr/>
          <p:nvPr/>
        </p:nvSpPr>
        <p:spPr>
          <a:xfrm>
            <a:off x="4834979" y="1098203"/>
            <a:ext cx="23066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$6.1B</a:t>
            </a:r>
            <a:endParaRPr lang="en-US" sz="620" dirty="0"/>
          </a:p>
        </p:txBody>
      </p:sp>
      <p:sp>
        <p:nvSpPr>
          <p:cNvPr id="35" name="Text 31"/>
          <p:cNvSpPr/>
          <p:nvPr/>
        </p:nvSpPr>
        <p:spPr>
          <a:xfrm>
            <a:off x="4734371" y="1273225"/>
            <a:ext cx="411063" cy="628650"/>
          </a:xfrm>
          <a:prstGeom prst="roundRect">
            <a:avLst>
              <a:gd name="adj" fmla="val 10504"/>
            </a:avLst>
          </a:prstGeom>
          <a:solidFill>
            <a:srgbClr val="FFFFFF">
              <a:alpha val="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2"/>
          <p:cNvSpPr/>
          <p:nvPr/>
        </p:nvSpPr>
        <p:spPr>
          <a:xfrm>
            <a:off x="4734371" y="1612702"/>
            <a:ext cx="411063" cy="289173"/>
          </a:xfrm>
          <a:custGeom>
            <a:avLst/>
            <a:gdLst/>
            <a:ahLst/>
            <a:cxnLst/>
            <a:rect l="l" t="t" r="r" b="b"/>
            <a:pathLst>
              <a:path w="411063" h="289173">
                <a:moveTo>
                  <a:pt x="0" y="0"/>
                </a:moveTo>
                <a:lnTo>
                  <a:pt x="0" y="245993"/>
                </a:lnTo>
                <a:lnTo>
                  <a:pt x="830" y="254417"/>
                </a:lnTo>
                <a:lnTo>
                  <a:pt x="3287" y="262517"/>
                </a:lnTo>
                <a:lnTo>
                  <a:pt x="7277" y="269983"/>
                </a:lnTo>
                <a:lnTo>
                  <a:pt x="12647" y="276526"/>
                </a:lnTo>
                <a:lnTo>
                  <a:pt x="19190" y="281896"/>
                </a:lnTo>
                <a:lnTo>
                  <a:pt x="26656" y="285886"/>
                </a:lnTo>
                <a:lnTo>
                  <a:pt x="34756" y="288343"/>
                </a:lnTo>
                <a:lnTo>
                  <a:pt x="43180" y="289173"/>
                </a:lnTo>
                <a:lnTo>
                  <a:pt x="367883" y="289173"/>
                </a:lnTo>
                <a:lnTo>
                  <a:pt x="376307" y="288343"/>
                </a:lnTo>
                <a:lnTo>
                  <a:pt x="384408" y="285886"/>
                </a:lnTo>
                <a:lnTo>
                  <a:pt x="391873" y="281896"/>
                </a:lnTo>
                <a:lnTo>
                  <a:pt x="398416" y="276526"/>
                </a:lnTo>
                <a:lnTo>
                  <a:pt x="403786" y="269983"/>
                </a:lnTo>
                <a:lnTo>
                  <a:pt x="407776" y="262517"/>
                </a:lnTo>
                <a:lnTo>
                  <a:pt x="410234" y="254417"/>
                </a:lnTo>
                <a:lnTo>
                  <a:pt x="411063" y="245993"/>
                </a:lnTo>
                <a:lnTo>
                  <a:pt x="411063" y="0"/>
                </a:lnTo>
                <a:close/>
              </a:path>
            </a:pathLst>
          </a:custGeom>
          <a:gradFill rotWithShape="1">
            <a:gsLst>
              <a:gs pos="0">
                <a:srgbClr val="C9A84C">
                  <a:alpha val="55000"/>
                </a:srgbClr>
              </a:gs>
              <a:gs pos="100000">
                <a:srgbClr val="C9A84C">
                  <a:alpha val="3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3"/>
          <p:cNvSpPr/>
          <p:nvPr/>
        </p:nvSpPr>
        <p:spPr>
          <a:xfrm>
            <a:off x="4852392" y="1945035"/>
            <a:ext cx="1923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2023</a:t>
            </a:r>
            <a:endParaRPr lang="en-US" sz="620" dirty="0"/>
          </a:p>
        </p:txBody>
      </p:sp>
      <p:sp>
        <p:nvSpPr>
          <p:cNvPr id="38" name="Text 34"/>
          <p:cNvSpPr/>
          <p:nvPr/>
        </p:nvSpPr>
        <p:spPr>
          <a:xfrm>
            <a:off x="5317034" y="1098203"/>
            <a:ext cx="23066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$7.3B</a:t>
            </a:r>
            <a:endParaRPr lang="en-US" sz="620" dirty="0"/>
          </a:p>
        </p:txBody>
      </p:sp>
      <p:sp>
        <p:nvSpPr>
          <p:cNvPr id="39" name="Text 35"/>
          <p:cNvSpPr/>
          <p:nvPr/>
        </p:nvSpPr>
        <p:spPr>
          <a:xfrm>
            <a:off x="5216426" y="1273225"/>
            <a:ext cx="411063" cy="628650"/>
          </a:xfrm>
          <a:prstGeom prst="roundRect">
            <a:avLst>
              <a:gd name="adj" fmla="val 10504"/>
            </a:avLst>
          </a:prstGeom>
          <a:solidFill>
            <a:srgbClr val="FFFFFF">
              <a:alpha val="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6"/>
          <p:cNvSpPr/>
          <p:nvPr/>
        </p:nvSpPr>
        <p:spPr>
          <a:xfrm>
            <a:off x="5216426" y="1556147"/>
            <a:ext cx="411063" cy="345728"/>
          </a:xfrm>
          <a:custGeom>
            <a:avLst/>
            <a:gdLst/>
            <a:ahLst/>
            <a:cxnLst/>
            <a:rect l="l" t="t" r="r" b="b"/>
            <a:pathLst>
              <a:path w="411063" h="345728">
                <a:moveTo>
                  <a:pt x="0" y="0"/>
                </a:moveTo>
                <a:lnTo>
                  <a:pt x="0" y="302548"/>
                </a:lnTo>
                <a:lnTo>
                  <a:pt x="830" y="310972"/>
                </a:lnTo>
                <a:lnTo>
                  <a:pt x="3287" y="319072"/>
                </a:lnTo>
                <a:lnTo>
                  <a:pt x="7277" y="326537"/>
                </a:lnTo>
                <a:lnTo>
                  <a:pt x="12647" y="333081"/>
                </a:lnTo>
                <a:lnTo>
                  <a:pt x="19190" y="338451"/>
                </a:lnTo>
                <a:lnTo>
                  <a:pt x="26656" y="342441"/>
                </a:lnTo>
                <a:lnTo>
                  <a:pt x="34756" y="344898"/>
                </a:lnTo>
                <a:lnTo>
                  <a:pt x="43180" y="345728"/>
                </a:lnTo>
                <a:lnTo>
                  <a:pt x="367883" y="345728"/>
                </a:lnTo>
                <a:lnTo>
                  <a:pt x="376307" y="344898"/>
                </a:lnTo>
                <a:lnTo>
                  <a:pt x="384408" y="342441"/>
                </a:lnTo>
                <a:lnTo>
                  <a:pt x="391873" y="338451"/>
                </a:lnTo>
                <a:lnTo>
                  <a:pt x="398416" y="333081"/>
                </a:lnTo>
                <a:lnTo>
                  <a:pt x="403786" y="326537"/>
                </a:lnTo>
                <a:lnTo>
                  <a:pt x="407776" y="319072"/>
                </a:lnTo>
                <a:lnTo>
                  <a:pt x="410234" y="310972"/>
                </a:lnTo>
                <a:lnTo>
                  <a:pt x="411063" y="302548"/>
                </a:lnTo>
                <a:lnTo>
                  <a:pt x="411063" y="0"/>
                </a:lnTo>
                <a:close/>
              </a:path>
            </a:pathLst>
          </a:custGeom>
          <a:gradFill rotWithShape="1">
            <a:gsLst>
              <a:gs pos="0">
                <a:srgbClr val="C9A84C">
                  <a:alpha val="55000"/>
                </a:srgbClr>
              </a:gs>
              <a:gs pos="100000">
                <a:srgbClr val="C9A84C">
                  <a:alpha val="3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1" name="Text 37"/>
          <p:cNvSpPr/>
          <p:nvPr/>
        </p:nvSpPr>
        <p:spPr>
          <a:xfrm>
            <a:off x="5334446" y="1945035"/>
            <a:ext cx="1923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2024</a:t>
            </a:r>
            <a:endParaRPr lang="en-US" sz="620" dirty="0"/>
          </a:p>
        </p:txBody>
      </p:sp>
      <p:sp>
        <p:nvSpPr>
          <p:cNvPr id="42" name="Text 38"/>
          <p:cNvSpPr/>
          <p:nvPr/>
        </p:nvSpPr>
        <p:spPr>
          <a:xfrm>
            <a:off x="5799088" y="1098203"/>
            <a:ext cx="23066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$8.6B</a:t>
            </a:r>
            <a:endParaRPr lang="en-US" sz="620" dirty="0"/>
          </a:p>
        </p:txBody>
      </p:sp>
      <p:sp>
        <p:nvSpPr>
          <p:cNvPr id="43" name="Text 39"/>
          <p:cNvSpPr/>
          <p:nvPr/>
        </p:nvSpPr>
        <p:spPr>
          <a:xfrm>
            <a:off x="5698480" y="1273225"/>
            <a:ext cx="411063" cy="628650"/>
          </a:xfrm>
          <a:prstGeom prst="roundRect">
            <a:avLst>
              <a:gd name="adj" fmla="val 10504"/>
            </a:avLst>
          </a:prstGeom>
          <a:solidFill>
            <a:srgbClr val="FFFFFF">
              <a:alpha val="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4" name="Text 40"/>
          <p:cNvSpPr/>
          <p:nvPr/>
        </p:nvSpPr>
        <p:spPr>
          <a:xfrm>
            <a:off x="5698480" y="1493341"/>
            <a:ext cx="411063" cy="408533"/>
          </a:xfrm>
          <a:prstGeom prst="roundRect">
            <a:avLst>
              <a:gd name="adj" fmla="val 10570"/>
            </a:avLst>
          </a:prstGeom>
          <a:gradFill rotWithShape="1">
            <a:gsLst>
              <a:gs pos="0">
                <a:srgbClr val="C9A84C">
                  <a:alpha val="55000"/>
                </a:srgbClr>
              </a:gs>
              <a:gs pos="100000">
                <a:srgbClr val="C9A84C">
                  <a:alpha val="30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5" name="Text 41"/>
          <p:cNvSpPr/>
          <p:nvPr/>
        </p:nvSpPr>
        <p:spPr>
          <a:xfrm>
            <a:off x="5816501" y="1945035"/>
            <a:ext cx="1923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</a:t>
            </a:r>
            <a:endParaRPr lang="en-US" sz="620" dirty="0"/>
          </a:p>
        </p:txBody>
      </p:sp>
      <p:sp>
        <p:nvSpPr>
          <p:cNvPr id="46" name="Text 42"/>
          <p:cNvSpPr/>
          <p:nvPr/>
        </p:nvSpPr>
        <p:spPr>
          <a:xfrm>
            <a:off x="6259264" y="1098203"/>
            <a:ext cx="27880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$12.4B</a:t>
            </a:r>
            <a:endParaRPr lang="en-US" sz="620" dirty="0"/>
          </a:p>
        </p:txBody>
      </p:sp>
      <p:sp>
        <p:nvSpPr>
          <p:cNvPr id="47" name="Text 43"/>
          <p:cNvSpPr/>
          <p:nvPr/>
        </p:nvSpPr>
        <p:spPr>
          <a:xfrm>
            <a:off x="6180534" y="1273225"/>
            <a:ext cx="411063" cy="628650"/>
          </a:xfrm>
          <a:prstGeom prst="roundRect">
            <a:avLst>
              <a:gd name="adj" fmla="val 10504"/>
            </a:avLst>
          </a:prstGeom>
          <a:solidFill>
            <a:srgbClr val="C9A84C">
              <a:alpha val="8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8" name="Text 44"/>
          <p:cNvSpPr/>
          <p:nvPr/>
        </p:nvSpPr>
        <p:spPr>
          <a:xfrm>
            <a:off x="6180534" y="1273225"/>
            <a:ext cx="411063" cy="628650"/>
          </a:xfrm>
          <a:prstGeom prst="roundRect">
            <a:avLst>
              <a:gd name="adj" fmla="val 10504"/>
            </a:avLst>
          </a:prstGeom>
          <a:gradFill rotWithShape="1">
            <a:gsLst>
              <a:gs pos="0">
                <a:srgbClr val="E8C97A"/>
              </a:gs>
              <a:gs pos="100000">
                <a:srgbClr val="C9A84C"/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9" name="Text 45"/>
          <p:cNvSpPr/>
          <p:nvPr/>
        </p:nvSpPr>
        <p:spPr>
          <a:xfrm>
            <a:off x="6298555" y="1945035"/>
            <a:ext cx="1923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</a:t>
            </a:r>
            <a:endParaRPr lang="en-US" sz="620" dirty="0"/>
          </a:p>
        </p:txBody>
      </p:sp>
      <p:sp>
        <p:nvSpPr>
          <p:cNvPr id="50" name="Text 46"/>
          <p:cNvSpPr/>
          <p:nvPr/>
        </p:nvSpPr>
        <p:spPr>
          <a:xfrm>
            <a:off x="6741319" y="1098203"/>
            <a:ext cx="27880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>
                    <a:alpha val="6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$14.7B</a:t>
            </a:r>
            <a:endParaRPr lang="en-US" sz="620" dirty="0"/>
          </a:p>
        </p:txBody>
      </p:sp>
      <p:sp>
        <p:nvSpPr>
          <p:cNvPr id="51" name="Text 47"/>
          <p:cNvSpPr/>
          <p:nvPr/>
        </p:nvSpPr>
        <p:spPr>
          <a:xfrm>
            <a:off x="6662589" y="1273225"/>
            <a:ext cx="411063" cy="628650"/>
          </a:xfrm>
          <a:prstGeom prst="roundRect">
            <a:avLst>
              <a:gd name="adj" fmla="val 10504"/>
            </a:avLst>
          </a:prstGeom>
          <a:solidFill>
            <a:srgbClr val="FFFFFF">
              <a:alpha val="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2" name="Text 48"/>
          <p:cNvSpPr/>
          <p:nvPr/>
        </p:nvSpPr>
        <p:spPr>
          <a:xfrm>
            <a:off x="6662589" y="1273225"/>
            <a:ext cx="411063" cy="628650"/>
          </a:xfrm>
          <a:prstGeom prst="roundRect">
            <a:avLst>
              <a:gd name="adj" fmla="val 10504"/>
            </a:avLst>
          </a:prstGeom>
          <a:gradFill rotWithShape="1">
            <a:gsLst>
              <a:gs pos="0">
                <a:srgbClr val="C9A84C">
                  <a:alpha val="52000"/>
                </a:srgbClr>
              </a:gs>
              <a:gs pos="100000">
                <a:srgbClr val="C9A84C">
                  <a:alpha val="32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3" name="Text 49"/>
          <p:cNvSpPr/>
          <p:nvPr/>
        </p:nvSpPr>
        <p:spPr>
          <a:xfrm>
            <a:off x="6780609" y="1945035"/>
            <a:ext cx="1923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C9A84C">
                    <a:alpha val="5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</a:t>
            </a:r>
            <a:endParaRPr lang="en-US" sz="620" dirty="0"/>
          </a:p>
        </p:txBody>
      </p:sp>
      <p:sp>
        <p:nvSpPr>
          <p:cNvPr id="54" name="Text 50"/>
          <p:cNvSpPr/>
          <p:nvPr/>
        </p:nvSpPr>
        <p:spPr>
          <a:xfrm>
            <a:off x="7223373" y="1098203"/>
            <a:ext cx="27880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>
                    <a:alpha val="5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$17.4B</a:t>
            </a:r>
            <a:endParaRPr lang="en-US" sz="620" dirty="0"/>
          </a:p>
        </p:txBody>
      </p:sp>
      <p:sp>
        <p:nvSpPr>
          <p:cNvPr id="55" name="Text 51"/>
          <p:cNvSpPr/>
          <p:nvPr/>
        </p:nvSpPr>
        <p:spPr>
          <a:xfrm>
            <a:off x="7144643" y="1273225"/>
            <a:ext cx="411063" cy="628650"/>
          </a:xfrm>
          <a:prstGeom prst="roundRect">
            <a:avLst>
              <a:gd name="adj" fmla="val 10504"/>
            </a:avLst>
          </a:prstGeom>
          <a:solidFill>
            <a:srgbClr val="FFFFFF">
              <a:alpha val="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6" name="Text 52"/>
          <p:cNvSpPr/>
          <p:nvPr/>
        </p:nvSpPr>
        <p:spPr>
          <a:xfrm>
            <a:off x="7144643" y="1273225"/>
            <a:ext cx="411063" cy="628650"/>
          </a:xfrm>
          <a:prstGeom prst="roundRect">
            <a:avLst>
              <a:gd name="adj" fmla="val 10504"/>
            </a:avLst>
          </a:prstGeom>
          <a:gradFill rotWithShape="1">
            <a:gsLst>
              <a:gs pos="0">
                <a:srgbClr val="C9A84C">
                  <a:alpha val="40000"/>
                </a:srgbClr>
              </a:gs>
              <a:gs pos="100000">
                <a:srgbClr val="C9A84C">
                  <a:alpha val="25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7" name="Text 53"/>
          <p:cNvSpPr/>
          <p:nvPr/>
        </p:nvSpPr>
        <p:spPr>
          <a:xfrm>
            <a:off x="7262664" y="1945035"/>
            <a:ext cx="1923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C9A84C">
                    <a:alpha val="4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2028</a:t>
            </a:r>
            <a:endParaRPr lang="en-US" sz="620" dirty="0"/>
          </a:p>
        </p:txBody>
      </p:sp>
      <p:sp>
        <p:nvSpPr>
          <p:cNvPr id="58" name="Text 54"/>
          <p:cNvSpPr/>
          <p:nvPr/>
        </p:nvSpPr>
        <p:spPr>
          <a:xfrm>
            <a:off x="7705427" y="1098203"/>
            <a:ext cx="27880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>
                    <a:alpha val="4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$20.6B</a:t>
            </a:r>
            <a:endParaRPr lang="en-US" sz="620" dirty="0"/>
          </a:p>
        </p:txBody>
      </p:sp>
      <p:sp>
        <p:nvSpPr>
          <p:cNvPr id="59" name="Text 55"/>
          <p:cNvSpPr/>
          <p:nvPr/>
        </p:nvSpPr>
        <p:spPr>
          <a:xfrm>
            <a:off x="7626697" y="1273225"/>
            <a:ext cx="411063" cy="628650"/>
          </a:xfrm>
          <a:prstGeom prst="roundRect">
            <a:avLst>
              <a:gd name="adj" fmla="val 10504"/>
            </a:avLst>
          </a:prstGeom>
          <a:solidFill>
            <a:srgbClr val="FFFFFF">
              <a:alpha val="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0" name="Text 56"/>
          <p:cNvSpPr/>
          <p:nvPr/>
        </p:nvSpPr>
        <p:spPr>
          <a:xfrm>
            <a:off x="7626697" y="1273225"/>
            <a:ext cx="411063" cy="628650"/>
          </a:xfrm>
          <a:prstGeom prst="roundRect">
            <a:avLst>
              <a:gd name="adj" fmla="val 10504"/>
            </a:avLst>
          </a:prstGeom>
          <a:gradFill rotWithShape="1">
            <a:gsLst>
              <a:gs pos="0">
                <a:srgbClr val="C9A84C">
                  <a:alpha val="30000"/>
                </a:srgbClr>
              </a:gs>
              <a:gs pos="100000">
                <a:srgbClr val="C9A84C">
                  <a:alpha val="19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1" name="Text 57"/>
          <p:cNvSpPr/>
          <p:nvPr/>
        </p:nvSpPr>
        <p:spPr>
          <a:xfrm>
            <a:off x="7744718" y="1945035"/>
            <a:ext cx="1923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C9A84C">
                    <a:alpha val="38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2029</a:t>
            </a:r>
            <a:endParaRPr lang="en-US" sz="620" dirty="0"/>
          </a:p>
        </p:txBody>
      </p:sp>
      <p:sp>
        <p:nvSpPr>
          <p:cNvPr id="62" name="Text 58"/>
          <p:cNvSpPr/>
          <p:nvPr/>
        </p:nvSpPr>
        <p:spPr>
          <a:xfrm>
            <a:off x="8187482" y="1098203"/>
            <a:ext cx="27880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>
                    <a:alpha val="4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$24.3B</a:t>
            </a:r>
            <a:endParaRPr lang="en-US" sz="620" dirty="0"/>
          </a:p>
        </p:txBody>
      </p:sp>
      <p:sp>
        <p:nvSpPr>
          <p:cNvPr id="63" name="Text 59"/>
          <p:cNvSpPr/>
          <p:nvPr/>
        </p:nvSpPr>
        <p:spPr>
          <a:xfrm>
            <a:off x="8108752" y="1273225"/>
            <a:ext cx="411063" cy="628650"/>
          </a:xfrm>
          <a:prstGeom prst="roundRect">
            <a:avLst>
              <a:gd name="adj" fmla="val 10504"/>
            </a:avLst>
          </a:prstGeom>
          <a:solidFill>
            <a:srgbClr val="FFFFFF">
              <a:alpha val="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4" name="Text 60"/>
          <p:cNvSpPr/>
          <p:nvPr/>
        </p:nvSpPr>
        <p:spPr>
          <a:xfrm>
            <a:off x="8108752" y="1273225"/>
            <a:ext cx="411063" cy="628650"/>
          </a:xfrm>
          <a:prstGeom prst="roundRect">
            <a:avLst>
              <a:gd name="adj" fmla="val 10504"/>
            </a:avLst>
          </a:prstGeom>
          <a:gradFill rotWithShape="1">
            <a:gsLst>
              <a:gs pos="0">
                <a:srgbClr val="C9A84C">
                  <a:alpha val="22000"/>
                </a:srgbClr>
              </a:gs>
              <a:gs pos="100000">
                <a:srgbClr val="C9A84C">
                  <a:alpha val="1400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5" name="Text 61"/>
          <p:cNvSpPr/>
          <p:nvPr/>
        </p:nvSpPr>
        <p:spPr>
          <a:xfrm>
            <a:off x="8226772" y="1945035"/>
            <a:ext cx="1923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C9A84C">
                    <a:alpha val="3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2030</a:t>
            </a:r>
            <a:endParaRPr lang="en-US" sz="620" dirty="0"/>
          </a:p>
        </p:txBody>
      </p:sp>
      <p:sp>
        <p:nvSpPr>
          <p:cNvPr id="66" name="Text 62"/>
          <p:cNvSpPr/>
          <p:nvPr/>
        </p:nvSpPr>
        <p:spPr>
          <a:xfrm>
            <a:off x="4252317" y="2725638"/>
            <a:ext cx="4267498" cy="7590"/>
          </a:xfrm>
          <a:prstGeom prst="rect">
            <a:avLst/>
          </a:prstGeom>
          <a:solidFill>
            <a:srgbClr val="FFFFFF">
              <a:alpha val="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7" name="Text 63"/>
          <p:cNvSpPr/>
          <p:nvPr/>
        </p:nvSpPr>
        <p:spPr>
          <a:xfrm>
            <a:off x="4252317" y="3452813"/>
            <a:ext cx="1615529" cy="269825"/>
          </a:xfrm>
          <a:prstGeom prst="roundRect">
            <a:avLst>
              <a:gd name="adj" fmla="val 53186"/>
            </a:avLst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6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19448" y="3521431"/>
            <a:ext cx="132588" cy="132588"/>
          </a:xfrm>
          <a:prstGeom prst="rect">
            <a:avLst/>
          </a:prstGeom>
        </p:spPr>
      </p:pic>
      <p:sp>
        <p:nvSpPr>
          <p:cNvPr id="69" name="Text 64"/>
          <p:cNvSpPr/>
          <p:nvPr/>
        </p:nvSpPr>
        <p:spPr>
          <a:xfrm>
            <a:off x="4466481" y="3491508"/>
            <a:ext cx="853916" cy="19243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515"/>
              </a:lnSpc>
              <a:buNone/>
            </a:pPr>
            <a:r>
              <a:rPr lang="en-US" sz="101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18.4% CAGR</a:t>
            </a:r>
            <a:endParaRPr lang="en-US" sz="1010" dirty="0"/>
          </a:p>
        </p:txBody>
      </p:sp>
      <p:sp>
        <p:nvSpPr>
          <p:cNvPr id="70" name="Text 65"/>
          <p:cNvSpPr/>
          <p:nvPr/>
        </p:nvSpPr>
        <p:spPr>
          <a:xfrm>
            <a:off x="5285929" y="3525738"/>
            <a:ext cx="534680" cy="12382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75"/>
              </a:lnSpc>
              <a:buNone/>
            </a:pPr>
            <a:r>
              <a:rPr lang="en-US" sz="65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through 2030</a:t>
            </a:r>
            <a:endParaRPr lang="en-US" sz="650" dirty="0"/>
          </a:p>
        </p:txBody>
      </p:sp>
      <p:sp>
        <p:nvSpPr>
          <p:cNvPr id="71" name="Text 66"/>
          <p:cNvSpPr/>
          <p:nvPr/>
        </p:nvSpPr>
        <p:spPr>
          <a:xfrm>
            <a:off x="6782395" y="3516660"/>
            <a:ext cx="70991" cy="70991"/>
          </a:xfrm>
          <a:prstGeom prst="roundRect">
            <a:avLst>
              <a:gd name="adj" fmla="val 19679"/>
            </a:avLst>
          </a:prstGeom>
          <a:gradFill rotWithShape="1">
            <a:gsLst>
              <a:gs pos="0">
                <a:srgbClr val="C9A84C">
                  <a:alpha val="55000"/>
                </a:srgbClr>
              </a:gs>
              <a:gs pos="100000">
                <a:srgbClr val="C9A84C">
                  <a:alpha val="3000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2" name="Text 67"/>
          <p:cNvSpPr/>
          <p:nvPr/>
        </p:nvSpPr>
        <p:spPr>
          <a:xfrm>
            <a:off x="6896546" y="3493145"/>
            <a:ext cx="35558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Historical</a:t>
            </a:r>
            <a:endParaRPr lang="en-US" sz="620" dirty="0"/>
          </a:p>
        </p:txBody>
      </p:sp>
      <p:sp>
        <p:nvSpPr>
          <p:cNvPr id="73" name="Text 68"/>
          <p:cNvSpPr/>
          <p:nvPr/>
        </p:nvSpPr>
        <p:spPr>
          <a:xfrm>
            <a:off x="7334101" y="3516660"/>
            <a:ext cx="70991" cy="70991"/>
          </a:xfrm>
          <a:prstGeom prst="roundRect">
            <a:avLst>
              <a:gd name="adj" fmla="val 19679"/>
            </a:avLst>
          </a:prstGeom>
          <a:gradFill rotWithShape="1">
            <a:gsLst>
              <a:gs pos="0">
                <a:srgbClr val="E8C97A"/>
              </a:gs>
              <a:gs pos="100000">
                <a:srgbClr val="C9A84C"/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4" name="Text 69"/>
          <p:cNvSpPr/>
          <p:nvPr/>
        </p:nvSpPr>
        <p:spPr>
          <a:xfrm>
            <a:off x="7448252" y="3493145"/>
            <a:ext cx="562183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Current (2026)</a:t>
            </a:r>
            <a:endParaRPr lang="en-US" sz="620" dirty="0"/>
          </a:p>
        </p:txBody>
      </p:sp>
      <p:sp>
        <p:nvSpPr>
          <p:cNvPr id="75" name="Text 70"/>
          <p:cNvSpPr/>
          <p:nvPr/>
        </p:nvSpPr>
        <p:spPr>
          <a:xfrm>
            <a:off x="8073628" y="3516660"/>
            <a:ext cx="70991" cy="70991"/>
          </a:xfrm>
          <a:prstGeom prst="roundRect">
            <a:avLst>
              <a:gd name="adj" fmla="val 19679"/>
            </a:avLst>
          </a:prstGeom>
          <a:gradFill rotWithShape="1">
            <a:gsLst>
              <a:gs pos="0">
                <a:srgbClr val="C9A84C">
                  <a:alpha val="48000"/>
                </a:srgbClr>
              </a:gs>
              <a:gs pos="100000">
                <a:srgbClr val="C9A84C">
                  <a:alpha val="30000"/>
                </a:srgbClr>
              </a:gs>
            </a:gsLst>
            <a:lin ang="540000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6" name="Text 71"/>
          <p:cNvSpPr/>
          <p:nvPr/>
        </p:nvSpPr>
        <p:spPr>
          <a:xfrm>
            <a:off x="8187779" y="3493145"/>
            <a:ext cx="365239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Projected</a:t>
            </a:r>
            <a:endParaRPr lang="en-US" sz="620" dirty="0"/>
          </a:p>
        </p:txBody>
      </p:sp>
      <p:sp>
        <p:nvSpPr>
          <p:cNvPr id="77" name="Text 72"/>
          <p:cNvSpPr/>
          <p:nvPr/>
        </p:nvSpPr>
        <p:spPr>
          <a:xfrm>
            <a:off x="4085332" y="3974604"/>
            <a:ext cx="4601468" cy="869305"/>
          </a:xfrm>
          <a:prstGeom prst="roundRect">
            <a:avLst>
              <a:gd name="adj" fmla="val 11541"/>
            </a:avLst>
          </a:prstGeom>
          <a:gradFill rotWithShape="1">
            <a:gsLst>
              <a:gs pos="0">
                <a:srgbClr val="C9A84C">
                  <a:alpha val="12000"/>
                </a:srgbClr>
              </a:gs>
              <a:gs pos="100000">
                <a:srgbClr val="C9A84C">
                  <a:alpha val="4000"/>
                </a:srgbClr>
              </a:gs>
            </a:gsLst>
            <a:lin ang="2700000" scaled="1"/>
          </a:gradFill>
          <a:ln w="9525">
            <a:solidFill>
              <a:srgbClr val="C9A84C">
                <a:alpha val="3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8" name="Text 73"/>
          <p:cNvSpPr/>
          <p:nvPr/>
        </p:nvSpPr>
        <p:spPr>
          <a:xfrm>
            <a:off x="4252317" y="4251722"/>
            <a:ext cx="314920" cy="314920"/>
          </a:xfrm>
          <a:prstGeom prst="ellipse">
            <a:avLst/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79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343409" y="4342814"/>
            <a:ext cx="132588" cy="132588"/>
          </a:xfrm>
          <a:prstGeom prst="rect">
            <a:avLst/>
          </a:prstGeom>
        </p:spPr>
      </p:pic>
      <p:sp>
        <p:nvSpPr>
          <p:cNvPr id="80" name="Text 74"/>
          <p:cNvSpPr/>
          <p:nvPr/>
        </p:nvSpPr>
        <p:spPr>
          <a:xfrm>
            <a:off x="4681538" y="4098429"/>
            <a:ext cx="2878692" cy="200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580"/>
              </a:lnSpc>
              <a:buNone/>
            </a:pPr>
            <a:r>
              <a:rPr lang="en-US" sz="1580" b="1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73M</a:t>
            </a:r>
            <a:endParaRPr lang="en-US" sz="1580" dirty="0"/>
          </a:p>
        </p:txBody>
      </p:sp>
      <p:sp>
        <p:nvSpPr>
          <p:cNvPr id="81" name="Text 75"/>
          <p:cNvSpPr/>
          <p:nvPr/>
        </p:nvSpPr>
        <p:spPr>
          <a:xfrm>
            <a:off x="4681538" y="4299049"/>
            <a:ext cx="2744173" cy="4420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06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Baby Boomers are </a:t>
            </a:r>
            <a:pPr algn="l" indent="0" marL="0">
              <a:lnSpc>
                <a:spcPts val="1106"/>
              </a:lnSpc>
              <a:buNone/>
            </a:pPr>
            <a:r>
              <a:rPr lang="en-US" sz="79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actively transferring assets now</a:t>
            </a:r>
            <a:pPr algn="l" indent="0" marL="0">
              <a:lnSpc>
                <a:spcPts val="1106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the largest generational wealth event in history is already underway.</a:t>
            </a:r>
            <a:endParaRPr lang="en-US" sz="790" dirty="0"/>
          </a:p>
        </p:txBody>
      </p:sp>
      <p:sp>
        <p:nvSpPr>
          <p:cNvPr id="82" name="Text 76"/>
          <p:cNvSpPr/>
          <p:nvPr/>
        </p:nvSpPr>
        <p:spPr>
          <a:xfrm>
            <a:off x="7486204" y="4366022"/>
            <a:ext cx="86320" cy="86320"/>
          </a:xfrm>
          <a:prstGeom prst="ellipse">
            <a:avLst/>
          </a:prstGeom>
          <a:solidFill>
            <a:srgbClr val="C9A84C">
              <a:alpha val="2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3" name="Text 77"/>
          <p:cNvSpPr/>
          <p:nvPr/>
        </p:nvSpPr>
        <p:spPr>
          <a:xfrm>
            <a:off x="7507784" y="4387602"/>
            <a:ext cx="43160" cy="43160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4" name="Text 78"/>
          <p:cNvSpPr/>
          <p:nvPr/>
        </p:nvSpPr>
        <p:spPr>
          <a:xfrm>
            <a:off x="7629674" y="4350246"/>
            <a:ext cx="97915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LIVE OPPORTUNITY</a:t>
            </a:r>
            <a:endParaRPr lang="en-US" sz="62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gradFill rotWithShape="1">
          <a:gsLst>
            <a:gs pos="0">
              <a:srgbClr val="0F1E30"/>
            </a:gs>
            <a:gs pos="50000">
              <a:srgbClr val="0D1B2A"/>
            </a:gs>
            <a:gs pos="100000">
              <a:srgbClr val="111928"/>
            </a:gs>
          </a:gsLst>
          <a:lin ang="4200000" scaled="1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715250" y="0"/>
            <a:ext cx="1428750" cy="1428750"/>
          </a:xfrm>
          <a:prstGeom prst="ellipse">
            <a:avLst/>
          </a:prstGeom>
          <a:noFill/>
          <a:ln w="9525">
            <a:solidFill>
              <a:srgbClr val="C9A84C">
                <a:alpha val="1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8001000" y="0"/>
            <a:ext cx="1143000" cy="1143000"/>
          </a:xfrm>
          <a:prstGeom prst="ellipse">
            <a:avLst/>
          </a:prstGeom>
          <a:noFill/>
          <a:ln w="9525">
            <a:solidFill>
              <a:srgbClr val="C9A84C">
                <a:alpha val="7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3857030"/>
            <a:ext cx="9144000" cy="1286470"/>
          </a:xfrm>
          <a:prstGeom prst="rect">
            <a:avLst/>
          </a:prstGeom>
          <a:gradFill rotWithShape="1">
            <a:gsLst>
              <a:gs pos="0">
                <a:srgbClr val="C9A84C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728811" y="314920"/>
            <a:ext cx="1044967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136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BUSINESS MODEL</a:t>
            </a:r>
            <a:endParaRPr lang="en-US" sz="620" dirty="0"/>
          </a:p>
        </p:txBody>
      </p:sp>
      <p:sp>
        <p:nvSpPr>
          <p:cNvPr id="6" name="Text 4"/>
          <p:cNvSpPr/>
          <p:nvPr/>
        </p:nvSpPr>
        <p:spPr>
          <a:xfrm>
            <a:off x="457200" y="476101"/>
            <a:ext cx="3475068" cy="329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96"/>
              </a:lnSpc>
              <a:spcBef>
                <a:spcPts val="340"/>
              </a:spcBef>
              <a:buNone/>
            </a:pPr>
            <a:r>
              <a:rPr lang="en-US" sz="2360" spc="-24" kern="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Multiple </a:t>
            </a:r>
            <a:pPr algn="l" indent="0" marL="0">
              <a:lnSpc>
                <a:spcPts val="2596"/>
              </a:lnSpc>
              <a:spcBef>
                <a:spcPts val="340"/>
              </a:spcBef>
              <a:buNone/>
            </a:pPr>
            <a:r>
              <a:rPr lang="en-US" sz="2360" b="1" spc="-24" kern="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Revenue Lanes</a:t>
            </a:r>
            <a:endParaRPr lang="en-US" sz="2360" dirty="0"/>
          </a:p>
        </p:txBody>
      </p:sp>
      <p:sp>
        <p:nvSpPr>
          <p:cNvPr id="7" name="Text 5"/>
          <p:cNvSpPr/>
          <p:nvPr/>
        </p:nvSpPr>
        <p:spPr>
          <a:xfrm>
            <a:off x="457200" y="848916"/>
            <a:ext cx="372070" cy="21580"/>
          </a:xfrm>
          <a:prstGeom prst="roundRect">
            <a:avLst>
              <a:gd name="adj" fmla="val 64736"/>
            </a:avLst>
          </a:prstGeom>
          <a:gradFill rotWithShape="1">
            <a:gsLst>
              <a:gs pos="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115175" y="344091"/>
            <a:ext cx="1571625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ts val="840"/>
              </a:lnSpc>
              <a:buNone/>
            </a:pPr>
            <a:r>
              <a:rPr lang="en-US" sz="560" spc="90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REVENUE MIX EST.</a:t>
            </a:r>
            <a:endParaRPr lang="en-US" sz="560" dirty="0"/>
          </a:p>
        </p:txBody>
      </p:sp>
      <p:sp>
        <p:nvSpPr>
          <p:cNvPr id="9" name="Text 7"/>
          <p:cNvSpPr/>
          <p:nvPr/>
        </p:nvSpPr>
        <p:spPr>
          <a:xfrm>
            <a:off x="7206615" y="521791"/>
            <a:ext cx="5657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SaaS</a:t>
            </a:r>
            <a:endParaRPr lang="en-US" sz="620" dirty="0"/>
          </a:p>
        </p:txBody>
      </p:sp>
      <p:sp>
        <p:nvSpPr>
          <p:cNvPr id="10" name="Text 8"/>
          <p:cNvSpPr/>
          <p:nvPr/>
        </p:nvSpPr>
        <p:spPr>
          <a:xfrm>
            <a:off x="7843391" y="552152"/>
            <a:ext cx="543818" cy="57150"/>
          </a:xfrm>
          <a:prstGeom prst="roundRect">
            <a:avLst>
              <a:gd name="adj" fmla="val 5111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843391" y="552152"/>
            <a:ext cx="391418" cy="57150"/>
          </a:xfrm>
          <a:prstGeom prst="roundRect">
            <a:avLst>
              <a:gd name="adj" fmla="val 51111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5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8458200" y="521791"/>
            <a:ext cx="2514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72%</a:t>
            </a:r>
            <a:endParaRPr lang="en-US" sz="620" dirty="0"/>
          </a:p>
        </p:txBody>
      </p:sp>
      <p:sp>
        <p:nvSpPr>
          <p:cNvPr id="13" name="Text 11"/>
          <p:cNvSpPr/>
          <p:nvPr/>
        </p:nvSpPr>
        <p:spPr>
          <a:xfrm>
            <a:off x="7206615" y="696962"/>
            <a:ext cx="5657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</a:t>
            </a:r>
            <a:endParaRPr lang="en-US" sz="620" dirty="0"/>
          </a:p>
        </p:txBody>
      </p:sp>
      <p:sp>
        <p:nvSpPr>
          <p:cNvPr id="14" name="Text 12"/>
          <p:cNvSpPr/>
          <p:nvPr/>
        </p:nvSpPr>
        <p:spPr>
          <a:xfrm>
            <a:off x="7843391" y="727323"/>
            <a:ext cx="543818" cy="57150"/>
          </a:xfrm>
          <a:prstGeom prst="roundRect">
            <a:avLst>
              <a:gd name="adj" fmla="val 5111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843391" y="727323"/>
            <a:ext cx="260896" cy="57150"/>
          </a:xfrm>
          <a:prstGeom prst="roundRect">
            <a:avLst>
              <a:gd name="adj" fmla="val 51111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5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8458200" y="696962"/>
            <a:ext cx="2514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48%</a:t>
            </a:r>
            <a:endParaRPr lang="en-US" sz="620" dirty="0"/>
          </a:p>
        </p:txBody>
      </p:sp>
      <p:sp>
        <p:nvSpPr>
          <p:cNvPr id="17" name="Text 15"/>
          <p:cNvSpPr/>
          <p:nvPr/>
        </p:nvSpPr>
        <p:spPr>
          <a:xfrm>
            <a:off x="7206615" y="872133"/>
            <a:ext cx="5657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</a:t>
            </a:r>
            <a:endParaRPr lang="en-US" sz="620" dirty="0"/>
          </a:p>
        </p:txBody>
      </p:sp>
      <p:sp>
        <p:nvSpPr>
          <p:cNvPr id="18" name="Text 16"/>
          <p:cNvSpPr/>
          <p:nvPr/>
        </p:nvSpPr>
        <p:spPr>
          <a:xfrm>
            <a:off x="7843391" y="902494"/>
            <a:ext cx="543818" cy="57150"/>
          </a:xfrm>
          <a:prstGeom prst="roundRect">
            <a:avLst>
              <a:gd name="adj" fmla="val 5111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843391" y="902494"/>
            <a:ext cx="184845" cy="57150"/>
          </a:xfrm>
          <a:prstGeom prst="roundRect">
            <a:avLst>
              <a:gd name="adj" fmla="val 51111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5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8"/>
          <p:cNvSpPr/>
          <p:nvPr/>
        </p:nvSpPr>
        <p:spPr>
          <a:xfrm>
            <a:off x="8458200" y="872133"/>
            <a:ext cx="2514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34%</a:t>
            </a:r>
            <a:endParaRPr lang="en-US" sz="620" dirty="0"/>
          </a:p>
        </p:txBody>
      </p:sp>
      <p:sp>
        <p:nvSpPr>
          <p:cNvPr id="21" name="Text 19"/>
          <p:cNvSpPr/>
          <p:nvPr/>
        </p:nvSpPr>
        <p:spPr>
          <a:xfrm>
            <a:off x="7206615" y="1047304"/>
            <a:ext cx="5657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Integr.</a:t>
            </a:r>
            <a:endParaRPr lang="en-US" sz="620" dirty="0"/>
          </a:p>
        </p:txBody>
      </p:sp>
      <p:sp>
        <p:nvSpPr>
          <p:cNvPr id="22" name="Text 20"/>
          <p:cNvSpPr/>
          <p:nvPr/>
        </p:nvSpPr>
        <p:spPr>
          <a:xfrm>
            <a:off x="7843391" y="1077664"/>
            <a:ext cx="543818" cy="57150"/>
          </a:xfrm>
          <a:prstGeom prst="roundRect">
            <a:avLst>
              <a:gd name="adj" fmla="val 5111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7843391" y="1077664"/>
            <a:ext cx="119509" cy="57150"/>
          </a:xfrm>
          <a:prstGeom prst="roundRect">
            <a:avLst>
              <a:gd name="adj" fmla="val 51111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5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2"/>
          <p:cNvSpPr/>
          <p:nvPr/>
        </p:nvSpPr>
        <p:spPr>
          <a:xfrm>
            <a:off x="8458200" y="1047304"/>
            <a:ext cx="2514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22%</a:t>
            </a:r>
            <a:endParaRPr lang="en-US" sz="620" dirty="0"/>
          </a:p>
        </p:txBody>
      </p:sp>
      <p:sp>
        <p:nvSpPr>
          <p:cNvPr id="25" name="Text 23"/>
          <p:cNvSpPr/>
          <p:nvPr/>
        </p:nvSpPr>
        <p:spPr>
          <a:xfrm>
            <a:off x="7206615" y="1222474"/>
            <a:ext cx="56578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r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Archive</a:t>
            </a:r>
            <a:endParaRPr lang="en-US" sz="620" dirty="0"/>
          </a:p>
        </p:txBody>
      </p:sp>
      <p:sp>
        <p:nvSpPr>
          <p:cNvPr id="26" name="Text 24"/>
          <p:cNvSpPr/>
          <p:nvPr/>
        </p:nvSpPr>
        <p:spPr>
          <a:xfrm>
            <a:off x="7843391" y="1252835"/>
            <a:ext cx="543818" cy="57150"/>
          </a:xfrm>
          <a:prstGeom prst="roundRect">
            <a:avLst>
              <a:gd name="adj" fmla="val 51111"/>
            </a:avLst>
          </a:prstGeom>
          <a:solidFill>
            <a:srgbClr val="FFFFFF">
              <a:alpha val="6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7843391" y="1252835"/>
            <a:ext cx="86916" cy="57150"/>
          </a:xfrm>
          <a:prstGeom prst="ellipse">
            <a:avLst/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5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8458200" y="1222474"/>
            <a:ext cx="25146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16%</a:t>
            </a:r>
            <a:endParaRPr lang="en-US" sz="620" dirty="0"/>
          </a:p>
        </p:txBody>
      </p:sp>
      <p:sp>
        <p:nvSpPr>
          <p:cNvPr id="29" name="Text 27"/>
          <p:cNvSpPr/>
          <p:nvPr/>
        </p:nvSpPr>
        <p:spPr>
          <a:xfrm>
            <a:off x="457200" y="1511945"/>
            <a:ext cx="8229600" cy="533102"/>
          </a:xfrm>
          <a:prstGeom prst="roundRect">
            <a:avLst>
              <a:gd name="adj" fmla="val 13341"/>
            </a:avLst>
          </a:prstGeom>
          <a:solidFill>
            <a:srgbClr val="162032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457200" y="1511945"/>
            <a:ext cx="19050" cy="533102"/>
          </a:xfrm>
          <a:custGeom>
            <a:avLst/>
            <a:gdLst/>
            <a:ahLst/>
            <a:cxnLst/>
            <a:rect l="l" t="t" r="r" b="b"/>
            <a:pathLst>
              <a:path w="19050" h="533102">
                <a:moveTo>
                  <a:pt x="0" y="71120"/>
                </a:moveTo>
                <a:lnTo>
                  <a:pt x="2381" y="52871"/>
                </a:lnTo>
                <a:lnTo>
                  <a:pt x="4763" y="45532"/>
                </a:lnTo>
                <a:lnTo>
                  <a:pt x="7144" y="40054"/>
                </a:lnTo>
                <a:lnTo>
                  <a:pt x="9525" y="35566"/>
                </a:lnTo>
                <a:lnTo>
                  <a:pt x="11906" y="31727"/>
                </a:lnTo>
                <a:lnTo>
                  <a:pt x="14288" y="28363"/>
                </a:lnTo>
                <a:lnTo>
                  <a:pt x="16669" y="25369"/>
                </a:lnTo>
                <a:lnTo>
                  <a:pt x="19050" y="22677"/>
                </a:lnTo>
                <a:lnTo>
                  <a:pt x="19050" y="510426"/>
                </a:lnTo>
                <a:lnTo>
                  <a:pt x="16669" y="507733"/>
                </a:lnTo>
                <a:lnTo>
                  <a:pt x="14288" y="504739"/>
                </a:lnTo>
                <a:lnTo>
                  <a:pt x="11906" y="501375"/>
                </a:lnTo>
                <a:lnTo>
                  <a:pt x="9525" y="497537"/>
                </a:lnTo>
                <a:lnTo>
                  <a:pt x="7144" y="493048"/>
                </a:lnTo>
                <a:lnTo>
                  <a:pt x="4763" y="487570"/>
                </a:lnTo>
                <a:lnTo>
                  <a:pt x="2381" y="480232"/>
                </a:lnTo>
                <a:lnTo>
                  <a:pt x="0" y="461982"/>
                </a:lnTo>
                <a:close/>
              </a:path>
            </a:pathLst>
          </a:custGeom>
          <a:solidFill>
            <a:srgbClr val="C9A84C">
              <a:alpha val="28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590550" y="1614041"/>
            <a:ext cx="328910" cy="361801"/>
          </a:xfrm>
          <a:prstGeom prst="roundRect">
            <a:avLst>
              <a:gd name="adj" fmla="val 21623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28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3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💳</a:t>
            </a:r>
            <a:endParaRPr lang="en-US" sz="1130" dirty="0"/>
          </a:p>
        </p:txBody>
      </p:sp>
      <p:sp>
        <p:nvSpPr>
          <p:cNvPr id="32" name="Text 30"/>
          <p:cNvSpPr/>
          <p:nvPr/>
        </p:nvSpPr>
        <p:spPr>
          <a:xfrm>
            <a:off x="1062930" y="1633240"/>
            <a:ext cx="7149911" cy="146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2"/>
              </a:lnSpc>
              <a:buNone/>
            </a:pPr>
            <a:r>
              <a:rPr lang="en-US" sz="96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Subscription SaaS</a:t>
            </a:r>
            <a:endParaRPr lang="en-US" sz="960" dirty="0"/>
          </a:p>
        </p:txBody>
      </p:sp>
      <p:sp>
        <p:nvSpPr>
          <p:cNvPr id="33" name="Text 31"/>
          <p:cNvSpPr/>
          <p:nvPr/>
        </p:nvSpPr>
        <p:spPr>
          <a:xfrm>
            <a:off x="1062930" y="1793230"/>
            <a:ext cx="7149911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7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 Holder tiers at </a:t>
            </a:r>
            <a:pPr algn="l" indent="0" marL="0">
              <a:lnSpc>
                <a:spcPts val="1027"/>
              </a:lnSpc>
              <a:buNone/>
            </a:pPr>
            <a:r>
              <a:rPr lang="en-US" sz="79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$9.99–$29.99/mo</a:t>
            </a:r>
            <a:pPr algn="l" indent="0" marL="0">
              <a:lnSpc>
                <a:spcPts val="1027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solo, family, and business plans with tiered storage and feature access</a:t>
            </a:r>
            <a:endParaRPr lang="en-US" sz="790" dirty="0"/>
          </a:p>
        </p:txBody>
      </p:sp>
      <p:sp>
        <p:nvSpPr>
          <p:cNvPr id="34" name="Text 32"/>
          <p:cNvSpPr/>
          <p:nvPr/>
        </p:nvSpPr>
        <p:spPr>
          <a:xfrm>
            <a:off x="7706320" y="1628031"/>
            <a:ext cx="827484" cy="177299"/>
          </a:xfrm>
          <a:prstGeom prst="roundRect">
            <a:avLst>
              <a:gd name="adj" fmla="val 2435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REVENUE</a:t>
            </a:r>
            <a:endParaRPr lang="en-US" sz="620" dirty="0"/>
          </a:p>
        </p:txBody>
      </p:sp>
      <p:sp>
        <p:nvSpPr>
          <p:cNvPr id="35" name="Text 33"/>
          <p:cNvSpPr/>
          <p:nvPr/>
        </p:nvSpPr>
        <p:spPr>
          <a:xfrm>
            <a:off x="7992368" y="1810792"/>
            <a:ext cx="59558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Recurring MRR</a:t>
            </a:r>
            <a:endParaRPr lang="en-US" sz="620" dirty="0"/>
          </a:p>
        </p:txBody>
      </p:sp>
      <p:sp>
        <p:nvSpPr>
          <p:cNvPr id="36" name="Text 34"/>
          <p:cNvSpPr/>
          <p:nvPr/>
        </p:nvSpPr>
        <p:spPr>
          <a:xfrm>
            <a:off x="457200" y="2109788"/>
            <a:ext cx="8229600" cy="533102"/>
          </a:xfrm>
          <a:prstGeom prst="roundRect">
            <a:avLst>
              <a:gd name="adj" fmla="val 13341"/>
            </a:avLst>
          </a:prstGeom>
          <a:solidFill>
            <a:srgbClr val="162032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7" name="Text 35"/>
          <p:cNvSpPr/>
          <p:nvPr/>
        </p:nvSpPr>
        <p:spPr>
          <a:xfrm>
            <a:off x="457200" y="2109788"/>
            <a:ext cx="19050" cy="533102"/>
          </a:xfrm>
          <a:custGeom>
            <a:avLst/>
            <a:gdLst/>
            <a:ahLst/>
            <a:cxnLst/>
            <a:rect l="l" t="t" r="r" b="b"/>
            <a:pathLst>
              <a:path w="19050" h="533102">
                <a:moveTo>
                  <a:pt x="0" y="71120"/>
                </a:moveTo>
                <a:lnTo>
                  <a:pt x="2381" y="52871"/>
                </a:lnTo>
                <a:lnTo>
                  <a:pt x="4763" y="45532"/>
                </a:lnTo>
                <a:lnTo>
                  <a:pt x="7144" y="40054"/>
                </a:lnTo>
                <a:lnTo>
                  <a:pt x="9525" y="35566"/>
                </a:lnTo>
                <a:lnTo>
                  <a:pt x="11906" y="31727"/>
                </a:lnTo>
                <a:lnTo>
                  <a:pt x="14288" y="28363"/>
                </a:lnTo>
                <a:lnTo>
                  <a:pt x="16669" y="25369"/>
                </a:lnTo>
                <a:lnTo>
                  <a:pt x="19050" y="22677"/>
                </a:lnTo>
                <a:lnTo>
                  <a:pt x="19050" y="510426"/>
                </a:lnTo>
                <a:lnTo>
                  <a:pt x="16669" y="507733"/>
                </a:lnTo>
                <a:lnTo>
                  <a:pt x="14288" y="504739"/>
                </a:lnTo>
                <a:lnTo>
                  <a:pt x="11906" y="501375"/>
                </a:lnTo>
                <a:lnTo>
                  <a:pt x="9525" y="497537"/>
                </a:lnTo>
                <a:lnTo>
                  <a:pt x="7144" y="493048"/>
                </a:lnTo>
                <a:lnTo>
                  <a:pt x="4763" y="487570"/>
                </a:lnTo>
                <a:lnTo>
                  <a:pt x="2381" y="480232"/>
                </a:lnTo>
                <a:lnTo>
                  <a:pt x="0" y="461982"/>
                </a:lnTo>
                <a:close/>
              </a:path>
            </a:pathLst>
          </a:custGeom>
          <a:solidFill>
            <a:srgbClr val="C9A84C">
              <a:alpha val="28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8" name="Text 36"/>
          <p:cNvSpPr/>
          <p:nvPr/>
        </p:nvSpPr>
        <p:spPr>
          <a:xfrm>
            <a:off x="590550" y="2211884"/>
            <a:ext cx="328910" cy="361801"/>
          </a:xfrm>
          <a:prstGeom prst="roundRect">
            <a:avLst>
              <a:gd name="adj" fmla="val 21623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28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3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🤝</a:t>
            </a:r>
            <a:endParaRPr lang="en-US" sz="1130" dirty="0"/>
          </a:p>
        </p:txBody>
      </p:sp>
      <p:sp>
        <p:nvSpPr>
          <p:cNvPr id="39" name="Text 37"/>
          <p:cNvSpPr/>
          <p:nvPr/>
        </p:nvSpPr>
        <p:spPr>
          <a:xfrm>
            <a:off x="1062930" y="2231082"/>
            <a:ext cx="7465382" cy="146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2"/>
              </a:lnSpc>
              <a:buNone/>
            </a:pPr>
            <a:r>
              <a:rPr lang="en-US" sz="96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Attorney &amp; Estate Planner B2B Seats</a:t>
            </a:r>
            <a:endParaRPr lang="en-US" sz="960" dirty="0"/>
          </a:p>
        </p:txBody>
      </p:sp>
      <p:sp>
        <p:nvSpPr>
          <p:cNvPr id="40" name="Text 38"/>
          <p:cNvSpPr/>
          <p:nvPr/>
        </p:nvSpPr>
        <p:spPr>
          <a:xfrm>
            <a:off x="1062930" y="2391073"/>
            <a:ext cx="7465382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27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White-label dashboard for legal partners — per-seat licensing for estate attorneys and wealth planners managing client vaults</a:t>
            </a:r>
            <a:endParaRPr lang="en-US" sz="790" dirty="0"/>
          </a:p>
        </p:txBody>
      </p:sp>
      <p:sp>
        <p:nvSpPr>
          <p:cNvPr id="41" name="Text 39"/>
          <p:cNvSpPr/>
          <p:nvPr/>
        </p:nvSpPr>
        <p:spPr>
          <a:xfrm>
            <a:off x="7993112" y="2225873"/>
            <a:ext cx="540693" cy="177299"/>
          </a:xfrm>
          <a:prstGeom prst="roundRect">
            <a:avLst>
              <a:gd name="adj" fmla="val 2435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LTV</a:t>
            </a:r>
            <a:endParaRPr lang="en-US" sz="620" dirty="0"/>
          </a:p>
        </p:txBody>
      </p:sp>
      <p:sp>
        <p:nvSpPr>
          <p:cNvPr id="42" name="Text 40"/>
          <p:cNvSpPr/>
          <p:nvPr/>
        </p:nvSpPr>
        <p:spPr>
          <a:xfrm>
            <a:off x="8153846" y="2408634"/>
            <a:ext cx="41795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Sticky B2B</a:t>
            </a:r>
            <a:endParaRPr lang="en-US" sz="620" dirty="0"/>
          </a:p>
        </p:txBody>
      </p:sp>
      <p:sp>
        <p:nvSpPr>
          <p:cNvPr id="43" name="Text 41"/>
          <p:cNvSpPr/>
          <p:nvPr/>
        </p:nvSpPr>
        <p:spPr>
          <a:xfrm>
            <a:off x="457200" y="2707630"/>
            <a:ext cx="8229600" cy="533102"/>
          </a:xfrm>
          <a:prstGeom prst="roundRect">
            <a:avLst>
              <a:gd name="adj" fmla="val 13341"/>
            </a:avLst>
          </a:prstGeom>
          <a:solidFill>
            <a:srgbClr val="162032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4" name="Text 42"/>
          <p:cNvSpPr/>
          <p:nvPr/>
        </p:nvSpPr>
        <p:spPr>
          <a:xfrm>
            <a:off x="457200" y="2707630"/>
            <a:ext cx="19050" cy="533102"/>
          </a:xfrm>
          <a:custGeom>
            <a:avLst/>
            <a:gdLst/>
            <a:ahLst/>
            <a:cxnLst/>
            <a:rect l="l" t="t" r="r" b="b"/>
            <a:pathLst>
              <a:path w="19050" h="533102">
                <a:moveTo>
                  <a:pt x="0" y="71120"/>
                </a:moveTo>
                <a:lnTo>
                  <a:pt x="2381" y="52871"/>
                </a:lnTo>
                <a:lnTo>
                  <a:pt x="4763" y="45532"/>
                </a:lnTo>
                <a:lnTo>
                  <a:pt x="7144" y="40054"/>
                </a:lnTo>
                <a:lnTo>
                  <a:pt x="9525" y="35566"/>
                </a:lnTo>
                <a:lnTo>
                  <a:pt x="11906" y="31727"/>
                </a:lnTo>
                <a:lnTo>
                  <a:pt x="14288" y="28363"/>
                </a:lnTo>
                <a:lnTo>
                  <a:pt x="16669" y="25369"/>
                </a:lnTo>
                <a:lnTo>
                  <a:pt x="19050" y="22677"/>
                </a:lnTo>
                <a:lnTo>
                  <a:pt x="19050" y="510426"/>
                </a:lnTo>
                <a:lnTo>
                  <a:pt x="16669" y="507733"/>
                </a:lnTo>
                <a:lnTo>
                  <a:pt x="14288" y="504739"/>
                </a:lnTo>
                <a:lnTo>
                  <a:pt x="11906" y="501375"/>
                </a:lnTo>
                <a:lnTo>
                  <a:pt x="9525" y="497537"/>
                </a:lnTo>
                <a:lnTo>
                  <a:pt x="7144" y="493048"/>
                </a:lnTo>
                <a:lnTo>
                  <a:pt x="4763" y="487570"/>
                </a:lnTo>
                <a:lnTo>
                  <a:pt x="2381" y="480232"/>
                </a:lnTo>
                <a:lnTo>
                  <a:pt x="0" y="461982"/>
                </a:lnTo>
                <a:close/>
              </a:path>
            </a:pathLst>
          </a:custGeom>
          <a:solidFill>
            <a:srgbClr val="C9A84C">
              <a:alpha val="28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5" name="Text 43"/>
          <p:cNvSpPr/>
          <p:nvPr/>
        </p:nvSpPr>
        <p:spPr>
          <a:xfrm>
            <a:off x="590550" y="2809726"/>
            <a:ext cx="328910" cy="361801"/>
          </a:xfrm>
          <a:prstGeom prst="roundRect">
            <a:avLst>
              <a:gd name="adj" fmla="val 21623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28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3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🏢</a:t>
            </a:r>
            <a:endParaRPr lang="en-US" sz="1130" dirty="0"/>
          </a:p>
        </p:txBody>
      </p:sp>
      <p:sp>
        <p:nvSpPr>
          <p:cNvPr id="46" name="Text 44"/>
          <p:cNvSpPr/>
          <p:nvPr/>
        </p:nvSpPr>
        <p:spPr>
          <a:xfrm>
            <a:off x="1062930" y="2828925"/>
            <a:ext cx="7096705" cy="146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2"/>
              </a:lnSpc>
              <a:buNone/>
            </a:pPr>
            <a:r>
              <a:rPr lang="en-US" sz="96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&amp; Benefits Channel</a:t>
            </a:r>
            <a:endParaRPr lang="en-US" sz="960" dirty="0"/>
          </a:p>
        </p:txBody>
      </p:sp>
      <p:sp>
        <p:nvSpPr>
          <p:cNvPr id="47" name="Text 45"/>
          <p:cNvSpPr/>
          <p:nvPr/>
        </p:nvSpPr>
        <p:spPr>
          <a:xfrm>
            <a:off x="1062930" y="2988915"/>
            <a:ext cx="7096705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27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Employer-sponsored estate planning as a workforce benefit — packaged for HR platforms and employee benefits ecosystems</a:t>
            </a:r>
            <a:endParaRPr lang="en-US" sz="790" dirty="0"/>
          </a:p>
        </p:txBody>
      </p:sp>
      <p:sp>
        <p:nvSpPr>
          <p:cNvPr id="48" name="Text 46"/>
          <p:cNvSpPr/>
          <p:nvPr/>
        </p:nvSpPr>
        <p:spPr>
          <a:xfrm>
            <a:off x="7657951" y="2823716"/>
            <a:ext cx="875854" cy="177299"/>
          </a:xfrm>
          <a:prstGeom prst="roundRect">
            <a:avLst>
              <a:gd name="adj" fmla="val 2435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 CHANNEL</a:t>
            </a:r>
            <a:endParaRPr lang="en-US" sz="620" dirty="0"/>
          </a:p>
        </p:txBody>
      </p:sp>
      <p:sp>
        <p:nvSpPr>
          <p:cNvPr id="49" name="Text 47"/>
          <p:cNvSpPr/>
          <p:nvPr/>
        </p:nvSpPr>
        <p:spPr>
          <a:xfrm>
            <a:off x="8079581" y="3006477"/>
            <a:ext cx="49964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ARPU</a:t>
            </a:r>
            <a:endParaRPr lang="en-US" sz="620" dirty="0"/>
          </a:p>
        </p:txBody>
      </p:sp>
      <p:sp>
        <p:nvSpPr>
          <p:cNvPr id="50" name="Text 48"/>
          <p:cNvSpPr/>
          <p:nvPr/>
        </p:nvSpPr>
        <p:spPr>
          <a:xfrm>
            <a:off x="457200" y="3305473"/>
            <a:ext cx="8229600" cy="533102"/>
          </a:xfrm>
          <a:prstGeom prst="roundRect">
            <a:avLst>
              <a:gd name="adj" fmla="val 13341"/>
            </a:avLst>
          </a:prstGeom>
          <a:solidFill>
            <a:srgbClr val="162032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1" name="Text 49"/>
          <p:cNvSpPr/>
          <p:nvPr/>
        </p:nvSpPr>
        <p:spPr>
          <a:xfrm>
            <a:off x="457200" y="3305473"/>
            <a:ext cx="19050" cy="533102"/>
          </a:xfrm>
          <a:custGeom>
            <a:avLst/>
            <a:gdLst/>
            <a:ahLst/>
            <a:cxnLst/>
            <a:rect l="l" t="t" r="r" b="b"/>
            <a:pathLst>
              <a:path w="19050" h="533102">
                <a:moveTo>
                  <a:pt x="0" y="71120"/>
                </a:moveTo>
                <a:lnTo>
                  <a:pt x="2381" y="52871"/>
                </a:lnTo>
                <a:lnTo>
                  <a:pt x="4763" y="45532"/>
                </a:lnTo>
                <a:lnTo>
                  <a:pt x="7144" y="40054"/>
                </a:lnTo>
                <a:lnTo>
                  <a:pt x="9525" y="35566"/>
                </a:lnTo>
                <a:lnTo>
                  <a:pt x="11906" y="31727"/>
                </a:lnTo>
                <a:lnTo>
                  <a:pt x="14288" y="28363"/>
                </a:lnTo>
                <a:lnTo>
                  <a:pt x="16669" y="25369"/>
                </a:lnTo>
                <a:lnTo>
                  <a:pt x="19050" y="22677"/>
                </a:lnTo>
                <a:lnTo>
                  <a:pt x="19050" y="510426"/>
                </a:lnTo>
                <a:lnTo>
                  <a:pt x="16669" y="507733"/>
                </a:lnTo>
                <a:lnTo>
                  <a:pt x="14288" y="504739"/>
                </a:lnTo>
                <a:lnTo>
                  <a:pt x="11906" y="501375"/>
                </a:lnTo>
                <a:lnTo>
                  <a:pt x="9525" y="497537"/>
                </a:lnTo>
                <a:lnTo>
                  <a:pt x="7144" y="493048"/>
                </a:lnTo>
                <a:lnTo>
                  <a:pt x="4763" y="487570"/>
                </a:lnTo>
                <a:lnTo>
                  <a:pt x="2381" y="480232"/>
                </a:lnTo>
                <a:lnTo>
                  <a:pt x="0" y="461982"/>
                </a:lnTo>
                <a:close/>
              </a:path>
            </a:pathLst>
          </a:custGeom>
          <a:solidFill>
            <a:srgbClr val="C9A84C">
              <a:alpha val="28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2" name="Text 50"/>
          <p:cNvSpPr/>
          <p:nvPr/>
        </p:nvSpPr>
        <p:spPr>
          <a:xfrm>
            <a:off x="590550" y="3407569"/>
            <a:ext cx="328910" cy="361801"/>
          </a:xfrm>
          <a:prstGeom prst="roundRect">
            <a:avLst>
              <a:gd name="adj" fmla="val 21623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28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3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🔗</a:t>
            </a:r>
            <a:endParaRPr lang="en-US" sz="1130" dirty="0"/>
          </a:p>
        </p:txBody>
      </p:sp>
      <p:sp>
        <p:nvSpPr>
          <p:cNvPr id="53" name="Text 51"/>
          <p:cNvSpPr/>
          <p:nvPr/>
        </p:nvSpPr>
        <p:spPr>
          <a:xfrm>
            <a:off x="1062930" y="3426768"/>
            <a:ext cx="7352749" cy="146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2"/>
              </a:lnSpc>
              <a:buNone/>
            </a:pPr>
            <a:r>
              <a:rPr lang="en-US" sz="96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Integration Marketplace</a:t>
            </a:r>
            <a:endParaRPr lang="en-US" sz="960" dirty="0"/>
          </a:p>
        </p:txBody>
      </p:sp>
      <p:sp>
        <p:nvSpPr>
          <p:cNvPr id="54" name="Text 52"/>
          <p:cNvSpPr/>
          <p:nvPr/>
        </p:nvSpPr>
        <p:spPr>
          <a:xfrm>
            <a:off x="1062930" y="3586758"/>
            <a:ext cx="7352749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7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Connect with </a:t>
            </a:r>
            <a:pPr algn="l" indent="0" marL="0">
              <a:lnSpc>
                <a:spcPts val="1027"/>
              </a:lnSpc>
              <a:buNone/>
            </a:pPr>
            <a:r>
              <a:rPr lang="en-US" sz="79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Schwab, Fidelity</a:t>
            </a:r>
            <a:pPr algn="l" indent="0" marL="0">
              <a:lnSpc>
                <a:spcPts val="1027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and legal document providers — rev-share and API licensing on ecosystem integrations</a:t>
            </a:r>
            <a:endParaRPr lang="en-US" sz="790" dirty="0"/>
          </a:p>
        </p:txBody>
      </p:sp>
      <p:sp>
        <p:nvSpPr>
          <p:cNvPr id="55" name="Text 53"/>
          <p:cNvSpPr/>
          <p:nvPr/>
        </p:nvSpPr>
        <p:spPr>
          <a:xfrm>
            <a:off x="7890718" y="3421559"/>
            <a:ext cx="643086" cy="177299"/>
          </a:xfrm>
          <a:prstGeom prst="roundRect">
            <a:avLst>
              <a:gd name="adj" fmla="val 2435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REV-SHARE</a:t>
            </a:r>
            <a:endParaRPr lang="en-US" sz="620" dirty="0"/>
          </a:p>
        </p:txBody>
      </p:sp>
      <p:sp>
        <p:nvSpPr>
          <p:cNvPr id="56" name="Text 54"/>
          <p:cNvSpPr/>
          <p:nvPr/>
        </p:nvSpPr>
        <p:spPr>
          <a:xfrm>
            <a:off x="8088213" y="3604320"/>
            <a:ext cx="49015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Partners</a:t>
            </a:r>
            <a:endParaRPr lang="en-US" sz="620" dirty="0"/>
          </a:p>
        </p:txBody>
      </p:sp>
      <p:sp>
        <p:nvSpPr>
          <p:cNvPr id="57" name="Text 55"/>
          <p:cNvSpPr/>
          <p:nvPr/>
        </p:nvSpPr>
        <p:spPr>
          <a:xfrm>
            <a:off x="457200" y="3903315"/>
            <a:ext cx="8229600" cy="533102"/>
          </a:xfrm>
          <a:prstGeom prst="roundRect">
            <a:avLst>
              <a:gd name="adj" fmla="val 13341"/>
            </a:avLst>
          </a:prstGeom>
          <a:solidFill>
            <a:srgbClr val="162032"/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8" name="Text 56"/>
          <p:cNvSpPr/>
          <p:nvPr/>
        </p:nvSpPr>
        <p:spPr>
          <a:xfrm>
            <a:off x="457200" y="3903315"/>
            <a:ext cx="19050" cy="533102"/>
          </a:xfrm>
          <a:custGeom>
            <a:avLst/>
            <a:gdLst/>
            <a:ahLst/>
            <a:cxnLst/>
            <a:rect l="l" t="t" r="r" b="b"/>
            <a:pathLst>
              <a:path w="19050" h="533102">
                <a:moveTo>
                  <a:pt x="0" y="71120"/>
                </a:moveTo>
                <a:lnTo>
                  <a:pt x="2381" y="52871"/>
                </a:lnTo>
                <a:lnTo>
                  <a:pt x="4763" y="45532"/>
                </a:lnTo>
                <a:lnTo>
                  <a:pt x="7144" y="40054"/>
                </a:lnTo>
                <a:lnTo>
                  <a:pt x="9525" y="35566"/>
                </a:lnTo>
                <a:lnTo>
                  <a:pt x="11906" y="31727"/>
                </a:lnTo>
                <a:lnTo>
                  <a:pt x="14288" y="28363"/>
                </a:lnTo>
                <a:lnTo>
                  <a:pt x="16669" y="25369"/>
                </a:lnTo>
                <a:lnTo>
                  <a:pt x="19050" y="22677"/>
                </a:lnTo>
                <a:lnTo>
                  <a:pt x="19050" y="510426"/>
                </a:lnTo>
                <a:lnTo>
                  <a:pt x="16669" y="507733"/>
                </a:lnTo>
                <a:lnTo>
                  <a:pt x="14288" y="504739"/>
                </a:lnTo>
                <a:lnTo>
                  <a:pt x="11906" y="501375"/>
                </a:lnTo>
                <a:lnTo>
                  <a:pt x="9525" y="497537"/>
                </a:lnTo>
                <a:lnTo>
                  <a:pt x="7144" y="493048"/>
                </a:lnTo>
                <a:lnTo>
                  <a:pt x="4763" y="487570"/>
                </a:lnTo>
                <a:lnTo>
                  <a:pt x="2381" y="480232"/>
                </a:lnTo>
                <a:lnTo>
                  <a:pt x="0" y="461982"/>
                </a:lnTo>
                <a:close/>
              </a:path>
            </a:pathLst>
          </a:custGeom>
          <a:solidFill>
            <a:srgbClr val="C9A84C">
              <a:alpha val="28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9" name="Text 57"/>
          <p:cNvSpPr/>
          <p:nvPr/>
        </p:nvSpPr>
        <p:spPr>
          <a:xfrm>
            <a:off x="590550" y="4005411"/>
            <a:ext cx="328910" cy="361801"/>
          </a:xfrm>
          <a:prstGeom prst="roundRect">
            <a:avLst>
              <a:gd name="adj" fmla="val 21623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28000"/>
              </a:srgbClr>
            </a:solidFill>
          </a:ln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113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📦</a:t>
            </a:r>
            <a:endParaRPr lang="en-US" sz="1130" dirty="0"/>
          </a:p>
        </p:txBody>
      </p:sp>
      <p:sp>
        <p:nvSpPr>
          <p:cNvPr id="60" name="Text 58"/>
          <p:cNvSpPr/>
          <p:nvPr/>
        </p:nvSpPr>
        <p:spPr>
          <a:xfrm>
            <a:off x="1062930" y="4024610"/>
            <a:ext cx="7270894" cy="1461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152"/>
              </a:lnSpc>
              <a:buNone/>
            </a:pPr>
            <a:r>
              <a:rPr lang="en-US" sz="96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 Archive Compliance</a:t>
            </a:r>
            <a:endParaRPr lang="en-US" sz="960" dirty="0"/>
          </a:p>
        </p:txBody>
      </p:sp>
      <p:sp>
        <p:nvSpPr>
          <p:cNvPr id="61" name="Text 59"/>
          <p:cNvSpPr/>
          <p:nvPr/>
        </p:nvSpPr>
        <p:spPr>
          <a:xfrm>
            <a:off x="1062930" y="4184600"/>
            <a:ext cx="7270894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27"/>
              </a:lnSpc>
              <a:buNone/>
            </a:pPr>
            <a:r>
              <a:rPr lang="en-US" sz="79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Regulated archive service for estate attorneys — certified long-term encrypted storage meeting legal compliance standards</a:t>
            </a:r>
            <a:endParaRPr lang="en-US" sz="790" dirty="0"/>
          </a:p>
        </p:txBody>
      </p:sp>
      <p:sp>
        <p:nvSpPr>
          <p:cNvPr id="62" name="Text 60"/>
          <p:cNvSpPr/>
          <p:nvPr/>
        </p:nvSpPr>
        <p:spPr>
          <a:xfrm>
            <a:off x="7816304" y="4019401"/>
            <a:ext cx="717500" cy="177299"/>
          </a:xfrm>
          <a:prstGeom prst="roundRect">
            <a:avLst>
              <a:gd name="adj" fmla="val 24354"/>
            </a:avLst>
          </a:prstGeom>
          <a:solidFill>
            <a:srgbClr val="C9A84C">
              <a:alpha val="15000"/>
            </a:srgbClr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62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COMPLIANCE</a:t>
            </a:r>
            <a:endParaRPr lang="en-US" sz="620" dirty="0"/>
          </a:p>
        </p:txBody>
      </p:sp>
      <p:sp>
        <p:nvSpPr>
          <p:cNvPr id="63" name="Text 61"/>
          <p:cNvSpPr/>
          <p:nvPr/>
        </p:nvSpPr>
        <p:spPr>
          <a:xfrm>
            <a:off x="8175427" y="4202162"/>
            <a:ext cx="394216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Regulated</a:t>
            </a:r>
            <a:endParaRPr lang="en-US" sz="620" dirty="0"/>
          </a:p>
        </p:txBody>
      </p:sp>
      <p:sp>
        <p:nvSpPr>
          <p:cNvPr id="64" name="Text 62"/>
          <p:cNvSpPr/>
          <p:nvPr/>
        </p:nvSpPr>
        <p:spPr>
          <a:xfrm>
            <a:off x="457200" y="4550718"/>
            <a:ext cx="8229600" cy="592782"/>
          </a:xfrm>
          <a:prstGeom prst="roundRect">
            <a:avLst>
              <a:gd name="adj" fmla="val 11998"/>
            </a:avLst>
          </a:prstGeom>
          <a:gradFill rotWithShape="1">
            <a:gsLst>
              <a:gs pos="0">
                <a:srgbClr val="C9A84C">
                  <a:alpha val="13000"/>
                </a:srgbClr>
              </a:gs>
              <a:gs pos="100000">
                <a:srgbClr val="C9A84C">
                  <a:alpha val="6000"/>
                </a:srgbClr>
              </a:gs>
            </a:gsLst>
            <a:lin ang="0" scaled="1"/>
          </a:gradFill>
          <a:ln w="9525">
            <a:solidFill>
              <a:srgbClr val="C9A84C">
                <a:alpha val="2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5" name="Text 63"/>
          <p:cNvSpPr/>
          <p:nvPr/>
        </p:nvSpPr>
        <p:spPr>
          <a:xfrm>
            <a:off x="1431429" y="4692551"/>
            <a:ext cx="433149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0"/>
              </a:lnSpc>
              <a:buNone/>
            </a:pPr>
            <a:r>
              <a:rPr lang="en-US" sz="1460" b="1" spc="-15" kern="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$840</a:t>
            </a:r>
            <a:endParaRPr lang="en-US" sz="1460" dirty="0"/>
          </a:p>
        </p:txBody>
      </p:sp>
      <p:sp>
        <p:nvSpPr>
          <p:cNvPr id="66" name="Text 64"/>
          <p:cNvSpPr/>
          <p:nvPr/>
        </p:nvSpPr>
        <p:spPr>
          <a:xfrm>
            <a:off x="1270397" y="4899571"/>
            <a:ext cx="799564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spc="74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ESTIMATED LTV</a:t>
            </a:r>
            <a:endParaRPr lang="en-US" sz="620" dirty="0"/>
          </a:p>
        </p:txBody>
      </p:sp>
      <p:sp>
        <p:nvSpPr>
          <p:cNvPr id="67" name="Text 65"/>
          <p:cNvSpPr/>
          <p:nvPr/>
        </p:nvSpPr>
        <p:spPr>
          <a:xfrm>
            <a:off x="2283023" y="4726186"/>
            <a:ext cx="7590" cy="257770"/>
          </a:xfrm>
          <a:prstGeom prst="rect">
            <a:avLst/>
          </a:prstGeom>
          <a:solidFill>
            <a:srgbClr val="C9A84C">
              <a:alpha val="2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8" name="Text 66"/>
          <p:cNvSpPr/>
          <p:nvPr/>
        </p:nvSpPr>
        <p:spPr>
          <a:xfrm>
            <a:off x="3056781" y="4692551"/>
            <a:ext cx="438723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0"/>
              </a:lnSpc>
              <a:buNone/>
            </a:pPr>
            <a:r>
              <a:rPr lang="en-US" sz="1460" b="1" spc="-15" kern="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&lt;$45</a:t>
            </a:r>
            <a:endParaRPr lang="en-US" sz="1460" dirty="0"/>
          </a:p>
        </p:txBody>
      </p:sp>
      <p:sp>
        <p:nvSpPr>
          <p:cNvPr id="69" name="Text 67"/>
          <p:cNvSpPr/>
          <p:nvPr/>
        </p:nvSpPr>
        <p:spPr>
          <a:xfrm>
            <a:off x="2576364" y="4899571"/>
            <a:ext cx="150810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spc="74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 VIA ATTORNEY CHANNEL</a:t>
            </a:r>
            <a:endParaRPr lang="en-US" sz="620" dirty="0"/>
          </a:p>
        </p:txBody>
      </p:sp>
      <p:sp>
        <p:nvSpPr>
          <p:cNvPr id="70" name="Text 68"/>
          <p:cNvSpPr/>
          <p:nvPr/>
        </p:nvSpPr>
        <p:spPr>
          <a:xfrm>
            <a:off x="4233118" y="4726186"/>
            <a:ext cx="7590" cy="257770"/>
          </a:xfrm>
          <a:prstGeom prst="rect">
            <a:avLst/>
          </a:prstGeom>
          <a:solidFill>
            <a:srgbClr val="C9A84C">
              <a:alpha val="2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1" name="Text 69"/>
          <p:cNvSpPr/>
          <p:nvPr/>
        </p:nvSpPr>
        <p:spPr>
          <a:xfrm>
            <a:off x="4680496" y="4692551"/>
            <a:ext cx="491752" cy="1854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460"/>
              </a:lnSpc>
              <a:buNone/>
            </a:pPr>
            <a:r>
              <a:rPr lang="en-US" sz="1460" b="1" spc="-15" kern="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18.7×</a:t>
            </a:r>
            <a:endParaRPr lang="en-US" sz="1460" dirty="0"/>
          </a:p>
        </p:txBody>
      </p:sp>
      <p:sp>
        <p:nvSpPr>
          <p:cNvPr id="72" name="Text 70"/>
          <p:cNvSpPr/>
          <p:nvPr/>
        </p:nvSpPr>
        <p:spPr>
          <a:xfrm>
            <a:off x="4526459" y="4899571"/>
            <a:ext cx="84442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spc="74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LTV : CAC RATIO</a:t>
            </a:r>
            <a:endParaRPr lang="en-US" sz="620" dirty="0"/>
          </a:p>
        </p:txBody>
      </p:sp>
      <p:sp>
        <p:nvSpPr>
          <p:cNvPr id="73" name="Text 71"/>
          <p:cNvSpPr/>
          <p:nvPr/>
        </p:nvSpPr>
        <p:spPr>
          <a:xfrm>
            <a:off x="5579864" y="4726186"/>
            <a:ext cx="7590" cy="257770"/>
          </a:xfrm>
          <a:prstGeom prst="rect">
            <a:avLst/>
          </a:prstGeom>
          <a:solidFill>
            <a:srgbClr val="C9A84C">
              <a:alpha val="28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4" name="Text 72"/>
          <p:cNvSpPr/>
          <p:nvPr/>
        </p:nvSpPr>
        <p:spPr>
          <a:xfrm>
            <a:off x="5873204" y="4646563"/>
            <a:ext cx="2040255" cy="437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Attorney channel delivers </a:t>
            </a:r>
            <a:pPr algn="l" indent="0" marL="0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lowest CAC</a:t>
            </a:r>
            <a:pPr algn="l" indent="0" marL="0">
              <a:lnSpc>
                <a:spcPts val="1095"/>
              </a:lnSpc>
              <a:buNone/>
            </a:pPr>
            <a:r>
              <a:rPr lang="en-US" sz="73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the market — each attorney partner seeds </a:t>
            </a:r>
            <a:pPr algn="l" indent="0" marL="0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dozens of vault holders</a:t>
            </a:r>
            <a:pPr algn="l" indent="0" marL="0">
              <a:lnSpc>
                <a:spcPts val="1095"/>
              </a:lnSpc>
              <a:buNone/>
            </a:pPr>
            <a:r>
              <a:rPr lang="en-US" sz="73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organically.</a:t>
            </a:r>
            <a:endParaRPr lang="en-US" sz="730" dirty="0"/>
          </a:p>
        </p:txBody>
      </p:sp>
      <p:pic>
        <p:nvPicPr>
          <p:cNvPr id="7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28485" y="4890055"/>
            <a:ext cx="132588" cy="132588"/>
          </a:xfrm>
          <a:prstGeom prst="rect">
            <a:avLst/>
          </a:prstGeom>
        </p:spPr>
      </p:pic>
      <p:sp>
        <p:nvSpPr>
          <p:cNvPr id="76" name="Text 73"/>
          <p:cNvSpPr/>
          <p:nvPr/>
        </p:nvSpPr>
        <p:spPr>
          <a:xfrm>
            <a:off x="589508" y="4897338"/>
            <a:ext cx="976045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dirty="0">
                <a:solidFill>
                  <a:srgbClr val="C9A84C">
                    <a:alpha val="4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BENEFICIARY</a:t>
            </a:r>
            <a:endParaRPr lang="en-US" sz="620" dirty="0"/>
          </a:p>
        </p:txBody>
      </p:sp>
      <p:sp>
        <p:nvSpPr>
          <p:cNvPr id="77" name="Text 74"/>
          <p:cNvSpPr/>
          <p:nvPr/>
        </p:nvSpPr>
        <p:spPr>
          <a:xfrm>
            <a:off x="1577132" y="4897338"/>
            <a:ext cx="1230288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>
                    <a:alpha val="3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Confidential · Seed Round 2026</a:t>
            </a:r>
            <a:endParaRPr lang="en-US" sz="620" dirty="0"/>
          </a:p>
        </p:txBody>
      </p:sp>
      <p:sp>
        <p:nvSpPr>
          <p:cNvPr id="78" name="Text 75"/>
          <p:cNvSpPr/>
          <p:nvPr/>
        </p:nvSpPr>
        <p:spPr>
          <a:xfrm>
            <a:off x="476250" y="1521470"/>
            <a:ext cx="8201025" cy="514053"/>
          </a:xfrm>
          <a:prstGeom prst="roundRect">
            <a:avLst>
              <a:gd name="adj" fmla="val 13835"/>
            </a:avLst>
          </a:prstGeom>
          <a:gradFill rotWithShape="1">
            <a:gsLst>
              <a:gs pos="0">
                <a:srgbClr val="C9A84C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9" name="Text 76"/>
          <p:cNvSpPr/>
          <p:nvPr/>
        </p:nvSpPr>
        <p:spPr>
          <a:xfrm>
            <a:off x="476250" y="2119313"/>
            <a:ext cx="8201025" cy="514053"/>
          </a:xfrm>
          <a:prstGeom prst="roundRect">
            <a:avLst>
              <a:gd name="adj" fmla="val 13835"/>
            </a:avLst>
          </a:prstGeom>
          <a:gradFill rotWithShape="1">
            <a:gsLst>
              <a:gs pos="0">
                <a:srgbClr val="C9A84C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0" name="Text 77"/>
          <p:cNvSpPr/>
          <p:nvPr/>
        </p:nvSpPr>
        <p:spPr>
          <a:xfrm>
            <a:off x="476250" y="2717155"/>
            <a:ext cx="8201025" cy="514053"/>
          </a:xfrm>
          <a:prstGeom prst="roundRect">
            <a:avLst>
              <a:gd name="adj" fmla="val 13835"/>
            </a:avLst>
          </a:prstGeom>
          <a:gradFill rotWithShape="1">
            <a:gsLst>
              <a:gs pos="0">
                <a:srgbClr val="C9A84C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1" name="Text 78"/>
          <p:cNvSpPr/>
          <p:nvPr/>
        </p:nvSpPr>
        <p:spPr>
          <a:xfrm>
            <a:off x="476250" y="3314998"/>
            <a:ext cx="8201025" cy="514053"/>
          </a:xfrm>
          <a:prstGeom prst="roundRect">
            <a:avLst>
              <a:gd name="adj" fmla="val 13835"/>
            </a:avLst>
          </a:prstGeom>
          <a:gradFill rotWithShape="1">
            <a:gsLst>
              <a:gs pos="0">
                <a:srgbClr val="C9A84C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2" name="Text 79"/>
          <p:cNvSpPr/>
          <p:nvPr/>
        </p:nvSpPr>
        <p:spPr>
          <a:xfrm>
            <a:off x="476250" y="3912840"/>
            <a:ext cx="8201025" cy="514053"/>
          </a:xfrm>
          <a:prstGeom prst="roundRect">
            <a:avLst>
              <a:gd name="adj" fmla="val 13835"/>
            </a:avLst>
          </a:prstGeom>
          <a:gradFill rotWithShape="1">
            <a:gsLst>
              <a:gs pos="0">
                <a:srgbClr val="C9A84C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3" name="Text 80"/>
          <p:cNvSpPr/>
          <p:nvPr/>
        </p:nvSpPr>
        <p:spPr>
          <a:xfrm>
            <a:off x="457200" y="367010"/>
            <a:ext cx="200620" cy="13841"/>
          </a:xfrm>
          <a:prstGeom prst="roundRect">
            <a:avLst>
              <a:gd name="adj" fmla="val 100932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3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858000" y="2857500"/>
            <a:ext cx="2286000" cy="2286000"/>
          </a:xfrm>
          <a:prstGeom prst="ellipse">
            <a:avLst/>
          </a:prstGeom>
          <a:gradFill rotWithShape="1">
            <a:gsLst>
              <a:gs pos="0">
                <a:srgbClr val="C9A84C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0" y="0"/>
            <a:ext cx="1714500" cy="1714500"/>
          </a:xfrm>
          <a:prstGeom prst="ellipse">
            <a:avLst/>
          </a:prstGeom>
          <a:gradFill rotWithShape="1">
            <a:gsLst>
              <a:gs pos="0">
                <a:srgbClr val="C9A84C">
                  <a:alpha val="5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57820" y="1155948"/>
            <a:ext cx="7828359" cy="21580"/>
          </a:xfrm>
          <a:prstGeom prst="rect">
            <a:avLst/>
          </a:prstGeom>
          <a:gradFill rotWithShape="1">
            <a:gsLst>
              <a:gs pos="0">
                <a:srgbClr val="C9A84C">
                  <a:alpha val="20000"/>
                </a:srgbClr>
              </a:gs>
              <a:gs pos="30000">
                <a:srgbClr val="C9A84C">
                  <a:alpha val="60000"/>
                </a:srgbClr>
              </a:gs>
              <a:gs pos="70000">
                <a:srgbClr val="C9A84C">
                  <a:alpha val="60000"/>
                </a:srgbClr>
              </a:gs>
              <a:gs pos="100000">
                <a:srgbClr val="C9A84C">
                  <a:alpha val="1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79165" y="955328"/>
            <a:ext cx="400050" cy="400050"/>
          </a:xfrm>
          <a:prstGeom prst="ellipse">
            <a:avLst/>
          </a:prstGeom>
          <a:solidFill>
            <a:srgbClr val="0D1B2A"/>
          </a:solidFill>
          <a:ln w="19050">
            <a:solidFill>
              <a:srgbClr val="C9A84C"/>
            </a:solidFill>
          </a:ln>
          <a:effectLst>
            <a:outerShdw sx="100000" sy="100000" kx="0" ky="0" algn="bl" rotWithShape="0" blurRad="128270" dist="50800" dir="16200000">
              <a:srgbClr val="c9a84c">
                <a:alpha val="35000"/>
              </a:srgbClr>
            </a:outerShdw>
          </a:effectLst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1278880" y="1055043"/>
            <a:ext cx="200620" cy="220682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3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730" dirty="0"/>
          </a:p>
        </p:txBody>
      </p:sp>
      <p:sp>
        <p:nvSpPr>
          <p:cNvPr id="9" name="Text 7"/>
          <p:cNvSpPr/>
          <p:nvPr/>
        </p:nvSpPr>
        <p:spPr>
          <a:xfrm>
            <a:off x="457795" y="1469678"/>
            <a:ext cx="1842790" cy="1696045"/>
          </a:xfrm>
          <a:prstGeom prst="roundRect">
            <a:avLst>
              <a:gd name="adj" fmla="val 3370"/>
            </a:avLst>
          </a:prstGeom>
          <a:solidFill>
            <a:srgbClr val="162032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567630" y="1593503"/>
            <a:ext cx="178543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8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</a:t>
            </a:r>
            <a:endParaRPr lang="en-US" sz="620" dirty="0"/>
          </a:p>
        </p:txBody>
      </p:sp>
      <p:sp>
        <p:nvSpPr>
          <p:cNvPr id="11" name="Text 9"/>
          <p:cNvSpPr/>
          <p:nvPr/>
        </p:nvSpPr>
        <p:spPr>
          <a:xfrm>
            <a:off x="567630" y="1725364"/>
            <a:ext cx="633936" cy="164753"/>
          </a:xfrm>
          <a:prstGeom prst="roundRect">
            <a:avLst>
              <a:gd name="adj" fmla="val 17730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none" lIns="57150" tIns="13970" rIns="57150" bIns="13970" rtlCol="0" anchor="t"/>
          <a:lstStyle/>
          <a:p>
            <a:pPr algn="l" indent="0" marL="0">
              <a:buNone/>
            </a:pPr>
            <a:r>
              <a:rPr lang="en-US" sz="620" b="1" spc="3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Q1–Q2 2027</a:t>
            </a:r>
            <a:endParaRPr lang="en-US" sz="620" dirty="0"/>
          </a:p>
        </p:txBody>
      </p:sp>
      <p:sp>
        <p:nvSpPr>
          <p:cNvPr id="12" name="Text 10"/>
          <p:cNvSpPr/>
          <p:nvPr/>
        </p:nvSpPr>
        <p:spPr>
          <a:xfrm>
            <a:off x="567630" y="1961108"/>
            <a:ext cx="1785431" cy="172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6"/>
              </a:lnSpc>
              <a:buNone/>
            </a:pPr>
            <a:r>
              <a:rPr lang="en-US" sz="1130" b="1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Vault Launch</a:t>
            </a:r>
            <a:endParaRPr lang="en-US" sz="1130" dirty="0"/>
          </a:p>
        </p:txBody>
      </p:sp>
      <p:sp>
        <p:nvSpPr>
          <p:cNvPr id="13" name="Text 11"/>
          <p:cNvSpPr/>
          <p:nvPr/>
        </p:nvSpPr>
        <p:spPr>
          <a:xfrm>
            <a:off x="567630" y="2219474"/>
            <a:ext cx="1623120" cy="7590"/>
          </a:xfrm>
          <a:prstGeom prst="rect">
            <a:avLst/>
          </a:prstGeom>
          <a:solidFill>
            <a:srgbClr val="C9A84C">
              <a:alpha val="1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567630" y="2347466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660202" y="2298055"/>
            <a:ext cx="1450643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Core AES-256 encryption vault</a:t>
            </a:r>
            <a:endParaRPr lang="en-US" sz="760" dirty="0"/>
          </a:p>
        </p:txBody>
      </p:sp>
      <p:sp>
        <p:nvSpPr>
          <p:cNvPr id="16" name="Text 14"/>
          <p:cNvSpPr/>
          <p:nvPr/>
        </p:nvSpPr>
        <p:spPr>
          <a:xfrm>
            <a:off x="567630" y="2536924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60202" y="2487513"/>
            <a:ext cx="1244367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Beneficiary toggle controls</a:t>
            </a:r>
            <a:endParaRPr lang="en-US" sz="760" dirty="0"/>
          </a:p>
        </p:txBody>
      </p:sp>
      <p:sp>
        <p:nvSpPr>
          <p:cNvPr id="18" name="Text 16"/>
          <p:cNvSpPr/>
          <p:nvPr/>
        </p:nvSpPr>
        <p:spPr>
          <a:xfrm>
            <a:off x="567630" y="2726382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660202" y="2676971"/>
            <a:ext cx="1144176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Basic notification engine</a:t>
            </a:r>
            <a:endParaRPr lang="en-US" sz="760" dirty="0"/>
          </a:p>
        </p:txBody>
      </p:sp>
      <p:sp>
        <p:nvSpPr>
          <p:cNvPr id="20" name="Text 18"/>
          <p:cNvSpPr/>
          <p:nvPr/>
        </p:nvSpPr>
        <p:spPr>
          <a:xfrm>
            <a:off x="567630" y="2915841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60202" y="2866430"/>
            <a:ext cx="1265977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iOS &amp; Android MVP launch</a:t>
            </a:r>
            <a:endParaRPr lang="en-US" sz="760" dirty="0"/>
          </a:p>
        </p:txBody>
      </p:sp>
      <p:sp>
        <p:nvSpPr>
          <p:cNvPr id="22" name="Text 20"/>
          <p:cNvSpPr/>
          <p:nvPr/>
        </p:nvSpPr>
        <p:spPr>
          <a:xfrm>
            <a:off x="3307705" y="955328"/>
            <a:ext cx="400050" cy="400050"/>
          </a:xfrm>
          <a:prstGeom prst="ellipse">
            <a:avLst/>
          </a:prstGeom>
          <a:solidFill>
            <a:srgbClr val="0D1B2A"/>
          </a:solidFill>
          <a:ln w="19050">
            <a:solidFill>
              <a:srgbClr val="C9A84C"/>
            </a:solidFill>
          </a:ln>
          <a:effectLst>
            <a:outerShdw sx="100000" sy="100000" kx="0" ky="0" algn="bl" rotWithShape="0" blurRad="128270" dist="50800" dir="16200000">
              <a:srgbClr val="c9a84c">
                <a:alpha val="35000"/>
              </a:srgbClr>
            </a:outerShdw>
          </a:effectLst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1"/>
          <p:cNvSpPr/>
          <p:nvPr/>
        </p:nvSpPr>
        <p:spPr>
          <a:xfrm>
            <a:off x="3407420" y="1055043"/>
            <a:ext cx="200620" cy="220682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3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730" dirty="0"/>
          </a:p>
        </p:txBody>
      </p:sp>
      <p:sp>
        <p:nvSpPr>
          <p:cNvPr id="24" name="Text 22"/>
          <p:cNvSpPr/>
          <p:nvPr/>
        </p:nvSpPr>
        <p:spPr>
          <a:xfrm>
            <a:off x="2586335" y="1469678"/>
            <a:ext cx="1842790" cy="1696045"/>
          </a:xfrm>
          <a:prstGeom prst="roundRect">
            <a:avLst>
              <a:gd name="adj" fmla="val 3370"/>
            </a:avLst>
          </a:prstGeom>
          <a:solidFill>
            <a:srgbClr val="162032"/>
          </a:solidFill>
          <a:ln w="9525">
            <a:solidFill>
              <a:srgbClr val="C9A84C">
                <a:alpha val="1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Text 23"/>
          <p:cNvSpPr/>
          <p:nvPr/>
        </p:nvSpPr>
        <p:spPr>
          <a:xfrm>
            <a:off x="2696170" y="1593503"/>
            <a:ext cx="178543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8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</a:t>
            </a:r>
            <a:endParaRPr lang="en-US" sz="620" dirty="0"/>
          </a:p>
        </p:txBody>
      </p:sp>
      <p:sp>
        <p:nvSpPr>
          <p:cNvPr id="26" name="Text 24"/>
          <p:cNvSpPr/>
          <p:nvPr/>
        </p:nvSpPr>
        <p:spPr>
          <a:xfrm>
            <a:off x="2696170" y="1725364"/>
            <a:ext cx="633936" cy="164753"/>
          </a:xfrm>
          <a:prstGeom prst="roundRect">
            <a:avLst>
              <a:gd name="adj" fmla="val 17730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none" lIns="57150" tIns="13970" rIns="57150" bIns="13970" rtlCol="0" anchor="t"/>
          <a:lstStyle/>
          <a:p>
            <a:pPr algn="l" indent="0" marL="0">
              <a:buNone/>
            </a:pPr>
            <a:r>
              <a:rPr lang="en-US" sz="620" b="1" spc="3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Q3–Q4 2027</a:t>
            </a:r>
            <a:endParaRPr lang="en-US" sz="620" dirty="0"/>
          </a:p>
        </p:txBody>
      </p:sp>
      <p:sp>
        <p:nvSpPr>
          <p:cNvPr id="27" name="Text 25"/>
          <p:cNvSpPr/>
          <p:nvPr/>
        </p:nvSpPr>
        <p:spPr>
          <a:xfrm>
            <a:off x="2696170" y="1961108"/>
            <a:ext cx="1785431" cy="172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6"/>
              </a:lnSpc>
              <a:buNone/>
            </a:pPr>
            <a:r>
              <a:rPr lang="en-US" sz="1130" b="1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Unlock Engine</a:t>
            </a:r>
            <a:endParaRPr lang="en-US" sz="1130" dirty="0"/>
          </a:p>
        </p:txBody>
      </p:sp>
      <p:sp>
        <p:nvSpPr>
          <p:cNvPr id="28" name="Text 26"/>
          <p:cNvSpPr/>
          <p:nvPr/>
        </p:nvSpPr>
        <p:spPr>
          <a:xfrm>
            <a:off x="2696170" y="2219474"/>
            <a:ext cx="1623120" cy="7590"/>
          </a:xfrm>
          <a:prstGeom prst="rect">
            <a:avLst/>
          </a:prstGeom>
          <a:solidFill>
            <a:srgbClr val="C9A84C">
              <a:alpha val="1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7"/>
          <p:cNvSpPr/>
          <p:nvPr/>
        </p:nvSpPr>
        <p:spPr>
          <a:xfrm>
            <a:off x="2696170" y="2347466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8"/>
          <p:cNvSpPr/>
          <p:nvPr/>
        </p:nvSpPr>
        <p:spPr>
          <a:xfrm>
            <a:off x="2788741" y="2298055"/>
            <a:ext cx="1020247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death unlock flow</a:t>
            </a:r>
            <a:endParaRPr lang="en-US" sz="760" dirty="0"/>
          </a:p>
        </p:txBody>
      </p:sp>
      <p:sp>
        <p:nvSpPr>
          <p:cNvPr id="31" name="Text 29"/>
          <p:cNvSpPr/>
          <p:nvPr/>
        </p:nvSpPr>
        <p:spPr>
          <a:xfrm>
            <a:off x="2696170" y="2536924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2788741" y="2487513"/>
            <a:ext cx="1332771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Attorney platform integration</a:t>
            </a:r>
            <a:endParaRPr lang="en-US" sz="760" dirty="0"/>
          </a:p>
        </p:txBody>
      </p:sp>
      <p:sp>
        <p:nvSpPr>
          <p:cNvPr id="33" name="Text 31"/>
          <p:cNvSpPr/>
          <p:nvPr/>
        </p:nvSpPr>
        <p:spPr>
          <a:xfrm>
            <a:off x="2696170" y="2726382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Text 32"/>
          <p:cNvSpPr/>
          <p:nvPr/>
        </p:nvSpPr>
        <p:spPr>
          <a:xfrm>
            <a:off x="2788741" y="2676971"/>
            <a:ext cx="1397273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Multi-party verification system</a:t>
            </a:r>
            <a:endParaRPr lang="en-US" sz="760" dirty="0"/>
          </a:p>
        </p:txBody>
      </p:sp>
      <p:sp>
        <p:nvSpPr>
          <p:cNvPr id="35" name="Text 33"/>
          <p:cNvSpPr/>
          <p:nvPr/>
        </p:nvSpPr>
        <p:spPr>
          <a:xfrm>
            <a:off x="2696170" y="2915841"/>
            <a:ext cx="35421" cy="35421"/>
          </a:xfrm>
          <a:prstGeom prst="ellipse">
            <a:avLst/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4"/>
          <p:cNvSpPr/>
          <p:nvPr/>
        </p:nvSpPr>
        <p:spPr>
          <a:xfrm>
            <a:off x="2788741" y="2866430"/>
            <a:ext cx="1126331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C8D8E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Fraud detection &amp; alerts</a:t>
            </a:r>
            <a:endParaRPr lang="en-US" sz="760" dirty="0"/>
          </a:p>
        </p:txBody>
      </p:sp>
      <p:sp>
        <p:nvSpPr>
          <p:cNvPr id="37" name="Text 35"/>
          <p:cNvSpPr/>
          <p:nvPr/>
        </p:nvSpPr>
        <p:spPr>
          <a:xfrm>
            <a:off x="5436245" y="955328"/>
            <a:ext cx="400050" cy="400050"/>
          </a:xfrm>
          <a:prstGeom prst="ellipse">
            <a:avLst/>
          </a:prstGeom>
          <a:solidFill>
            <a:srgbClr val="0D1B2A"/>
          </a:solidFill>
          <a:ln w="19050">
            <a:solidFill>
              <a:srgbClr val="C9A84C">
                <a:alpha val="45000"/>
              </a:srgbClr>
            </a:solidFill>
          </a:ln>
          <a:effectLst>
            <a:outerShdw sx="100000" sy="100000" kx="0" ky="0" algn="bl" rotWithShape="0" blurRad="57150" dist="50800" dir="16200000">
              <a:srgbClr val="c9a84c">
                <a:alpha val="15000"/>
              </a:srgbClr>
            </a:outerShdw>
          </a:effectLst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8" name="Text 36"/>
          <p:cNvSpPr/>
          <p:nvPr/>
        </p:nvSpPr>
        <p:spPr>
          <a:xfrm>
            <a:off x="5535960" y="1055043"/>
            <a:ext cx="200620" cy="220682"/>
          </a:xfrm>
          <a:prstGeom prst="ellipse">
            <a:avLst/>
          </a:prstGeom>
          <a:solidFill>
            <a:srgbClr val="C9A84C">
              <a:alpha val="45000"/>
            </a:srgbClr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3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730" dirty="0"/>
          </a:p>
        </p:txBody>
      </p:sp>
      <p:sp>
        <p:nvSpPr>
          <p:cNvPr id="39" name="Text 37"/>
          <p:cNvSpPr/>
          <p:nvPr/>
        </p:nvSpPr>
        <p:spPr>
          <a:xfrm>
            <a:off x="4714875" y="1469678"/>
            <a:ext cx="1842790" cy="1696045"/>
          </a:xfrm>
          <a:prstGeom prst="roundRect">
            <a:avLst>
              <a:gd name="adj" fmla="val 3370"/>
            </a:avLst>
          </a:prstGeom>
          <a:solidFill>
            <a:srgbClr val="162032"/>
          </a:solidFill>
          <a:ln w="9525">
            <a:solidFill>
              <a:srgbClr val="C9A84C">
                <a:alpha val="1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8"/>
          <p:cNvSpPr/>
          <p:nvPr/>
        </p:nvSpPr>
        <p:spPr>
          <a:xfrm>
            <a:off x="4824710" y="1593503"/>
            <a:ext cx="178543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80" kern="0" dirty="0">
                <a:solidFill>
                  <a:srgbClr val="C9A84C">
                    <a:alpha val="5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</a:t>
            </a:r>
            <a:endParaRPr lang="en-US" sz="620" dirty="0"/>
          </a:p>
        </p:txBody>
      </p:sp>
      <p:sp>
        <p:nvSpPr>
          <p:cNvPr id="41" name="Text 39"/>
          <p:cNvSpPr/>
          <p:nvPr/>
        </p:nvSpPr>
        <p:spPr>
          <a:xfrm>
            <a:off x="4824710" y="1725364"/>
            <a:ext cx="633936" cy="164753"/>
          </a:xfrm>
          <a:prstGeom prst="roundRect">
            <a:avLst>
              <a:gd name="adj" fmla="val 17730"/>
            </a:avLst>
          </a:prstGeom>
          <a:solidFill>
            <a:srgbClr val="C9A84C">
              <a:alpha val="5000"/>
            </a:srgbClr>
          </a:solidFill>
          <a:ln w="9525">
            <a:solidFill>
              <a:srgbClr val="C9A84C">
                <a:alpha val="15000"/>
              </a:srgbClr>
            </a:solidFill>
          </a:ln>
        </p:spPr>
        <p:txBody>
          <a:bodyPr wrap="none" lIns="57150" tIns="13970" rIns="57150" bIns="13970" rtlCol="0" anchor="t"/>
          <a:lstStyle/>
          <a:p>
            <a:pPr algn="l" indent="0" marL="0">
              <a:buNone/>
            </a:pPr>
            <a:r>
              <a:rPr lang="en-US" sz="620" b="1" spc="3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Q1–Q2 2028</a:t>
            </a:r>
            <a:endParaRPr lang="en-US" sz="620" dirty="0"/>
          </a:p>
        </p:txBody>
      </p:sp>
      <p:sp>
        <p:nvSpPr>
          <p:cNvPr id="42" name="Text 40"/>
          <p:cNvSpPr/>
          <p:nvPr/>
        </p:nvSpPr>
        <p:spPr>
          <a:xfrm>
            <a:off x="4824710" y="1961108"/>
            <a:ext cx="1785431" cy="172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6"/>
              </a:lnSpc>
              <a:buNone/>
            </a:pPr>
            <a:r>
              <a:rPr lang="en-US" sz="1130" b="1" dirty="0">
                <a:solidFill>
                  <a:srgbClr val="8AA3BF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Ecosystem Expansion</a:t>
            </a:r>
            <a:endParaRPr lang="en-US" sz="1130" dirty="0"/>
          </a:p>
        </p:txBody>
      </p:sp>
      <p:sp>
        <p:nvSpPr>
          <p:cNvPr id="43" name="Text 41"/>
          <p:cNvSpPr/>
          <p:nvPr/>
        </p:nvSpPr>
        <p:spPr>
          <a:xfrm>
            <a:off x="4824710" y="2219474"/>
            <a:ext cx="1623120" cy="7590"/>
          </a:xfrm>
          <a:prstGeom prst="rect">
            <a:avLst/>
          </a:prstGeom>
          <a:solidFill>
            <a:srgbClr val="C9A84C">
              <a:alpha val="1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4" name="Text 42"/>
          <p:cNvSpPr/>
          <p:nvPr/>
        </p:nvSpPr>
        <p:spPr>
          <a:xfrm>
            <a:off x="4824710" y="2347466"/>
            <a:ext cx="35421" cy="35421"/>
          </a:xfrm>
          <a:prstGeom prst="ellipse">
            <a:avLst/>
          </a:prstGeom>
          <a:solidFill>
            <a:srgbClr val="C9A84C">
              <a:alpha val="4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5" name="Text 43"/>
          <p:cNvSpPr/>
          <p:nvPr/>
        </p:nvSpPr>
        <p:spPr>
          <a:xfrm>
            <a:off x="4917281" y="2298055"/>
            <a:ext cx="1285622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B2B attorney seat licensing</a:t>
            </a:r>
            <a:endParaRPr lang="en-US" sz="760" dirty="0"/>
          </a:p>
        </p:txBody>
      </p:sp>
      <p:sp>
        <p:nvSpPr>
          <p:cNvPr id="46" name="Text 44"/>
          <p:cNvSpPr/>
          <p:nvPr/>
        </p:nvSpPr>
        <p:spPr>
          <a:xfrm>
            <a:off x="4824710" y="2536924"/>
            <a:ext cx="35421" cy="35421"/>
          </a:xfrm>
          <a:prstGeom prst="ellipse">
            <a:avLst/>
          </a:prstGeom>
          <a:solidFill>
            <a:srgbClr val="C9A84C">
              <a:alpha val="4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7" name="Text 45"/>
          <p:cNvSpPr/>
          <p:nvPr/>
        </p:nvSpPr>
        <p:spPr>
          <a:xfrm>
            <a:off x="4917281" y="2487513"/>
            <a:ext cx="1374026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&amp; benefits channel rollout</a:t>
            </a:r>
            <a:endParaRPr lang="en-US" sz="760" dirty="0"/>
          </a:p>
        </p:txBody>
      </p:sp>
      <p:sp>
        <p:nvSpPr>
          <p:cNvPr id="48" name="Text 46"/>
          <p:cNvSpPr/>
          <p:nvPr/>
        </p:nvSpPr>
        <p:spPr>
          <a:xfrm>
            <a:off x="4824710" y="2726382"/>
            <a:ext cx="35421" cy="35421"/>
          </a:xfrm>
          <a:prstGeom prst="ellipse">
            <a:avLst/>
          </a:prstGeom>
          <a:solidFill>
            <a:srgbClr val="C9A84C">
              <a:alpha val="4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9" name="Text 47"/>
          <p:cNvSpPr/>
          <p:nvPr/>
        </p:nvSpPr>
        <p:spPr>
          <a:xfrm>
            <a:off x="4917281" y="2676971"/>
            <a:ext cx="1515472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institution partnerships</a:t>
            </a:r>
            <a:endParaRPr lang="en-US" sz="760" dirty="0"/>
          </a:p>
        </p:txBody>
      </p:sp>
      <p:sp>
        <p:nvSpPr>
          <p:cNvPr id="50" name="Text 48"/>
          <p:cNvSpPr/>
          <p:nvPr/>
        </p:nvSpPr>
        <p:spPr>
          <a:xfrm>
            <a:off x="4824710" y="2915841"/>
            <a:ext cx="35421" cy="35421"/>
          </a:xfrm>
          <a:prstGeom prst="ellipse">
            <a:avLst/>
          </a:prstGeom>
          <a:solidFill>
            <a:srgbClr val="C9A84C">
              <a:alpha val="4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1" name="Text 49"/>
          <p:cNvSpPr/>
          <p:nvPr/>
        </p:nvSpPr>
        <p:spPr>
          <a:xfrm>
            <a:off x="4917281" y="2866430"/>
            <a:ext cx="1427068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White-label partner dashboard</a:t>
            </a:r>
            <a:endParaRPr lang="en-US" sz="760" dirty="0"/>
          </a:p>
        </p:txBody>
      </p:sp>
      <p:sp>
        <p:nvSpPr>
          <p:cNvPr id="52" name="Text 50"/>
          <p:cNvSpPr/>
          <p:nvPr/>
        </p:nvSpPr>
        <p:spPr>
          <a:xfrm>
            <a:off x="7564785" y="955328"/>
            <a:ext cx="400050" cy="400050"/>
          </a:xfrm>
          <a:prstGeom prst="ellipse">
            <a:avLst/>
          </a:prstGeom>
          <a:solidFill>
            <a:srgbClr val="0D1B2A"/>
          </a:solidFill>
          <a:ln w="19050">
            <a:solidFill>
              <a:srgbClr val="C9A84C">
                <a:alpha val="30000"/>
              </a:srgbClr>
            </a:solidFill>
          </a:ln>
          <a:effectLst>
            <a:outerShdw sx="100000" sy="100000" kx="0" ky="0" algn="bl" rotWithShape="0" blurRad="100330" dist="50800" dir="16200000">
              <a:srgbClr val="c9a84c">
                <a:alpha val="10000"/>
              </a:srgbClr>
            </a:outerShdw>
          </a:effectLst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3" name="Text 51"/>
          <p:cNvSpPr/>
          <p:nvPr/>
        </p:nvSpPr>
        <p:spPr>
          <a:xfrm>
            <a:off x="7664500" y="1055043"/>
            <a:ext cx="200620" cy="220682"/>
          </a:xfrm>
          <a:prstGeom prst="ellipse">
            <a:avLst/>
          </a:prstGeom>
          <a:solidFill>
            <a:srgbClr val="C9A84C">
              <a:alpha val="30000"/>
            </a:srgbClr>
          </a:solidFill>
          <a:ln/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73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730" dirty="0"/>
          </a:p>
        </p:txBody>
      </p:sp>
      <p:sp>
        <p:nvSpPr>
          <p:cNvPr id="54" name="Text 52"/>
          <p:cNvSpPr/>
          <p:nvPr/>
        </p:nvSpPr>
        <p:spPr>
          <a:xfrm>
            <a:off x="6843415" y="1469678"/>
            <a:ext cx="1842790" cy="1696045"/>
          </a:xfrm>
          <a:prstGeom prst="roundRect">
            <a:avLst>
              <a:gd name="adj" fmla="val 3370"/>
            </a:avLst>
          </a:prstGeom>
          <a:solidFill>
            <a:srgbClr val="162032"/>
          </a:solidFill>
          <a:ln w="9525">
            <a:solidFill>
              <a:srgbClr val="C9A84C">
                <a:alpha val="2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5" name="Text 53"/>
          <p:cNvSpPr/>
          <p:nvPr/>
        </p:nvSpPr>
        <p:spPr>
          <a:xfrm>
            <a:off x="6852940" y="1479203"/>
            <a:ext cx="1823740" cy="1676995"/>
          </a:xfrm>
          <a:prstGeom prst="roundRect">
            <a:avLst>
              <a:gd name="adj" fmla="val 3408"/>
            </a:avLst>
          </a:prstGeom>
          <a:gradFill rotWithShape="1">
            <a:gsLst>
              <a:gs pos="0">
                <a:srgbClr val="C9A84C">
                  <a:alpha val="4000"/>
                </a:srgbClr>
              </a:gs>
              <a:gs pos="60000">
                <a:srgbClr val="000000">
                  <a:alpha val="0"/>
                </a:srgbClr>
              </a:gs>
            </a:gsLst>
            <a:lin ang="27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6" name="Text 54"/>
          <p:cNvSpPr/>
          <p:nvPr/>
        </p:nvSpPr>
        <p:spPr>
          <a:xfrm>
            <a:off x="6953250" y="1593503"/>
            <a:ext cx="448241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80" kern="0" dirty="0">
                <a:solidFill>
                  <a:srgbClr val="C9A84C">
                    <a:alpha val="55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4</a:t>
            </a:r>
            <a:endParaRPr lang="en-US" sz="620" dirty="0"/>
          </a:p>
        </p:txBody>
      </p:sp>
      <p:pic>
        <p:nvPicPr>
          <p:cNvPr id="57" name="Image 0" descr="preencoded.png">    </p:cNvPr>
          <p:cNvPicPr>
            <a:picLocks noChangeAspect="1"/>
          </p:cNvPicPr>
          <p:nvPr/>
        </p:nvPicPr>
        <p:blipFill>
          <a:blip r:embed="rId1">
            <a:alphaModFix amt="50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367076" y="1586145"/>
            <a:ext cx="132588" cy="132588"/>
          </a:xfrm>
          <a:prstGeom prst="rect">
            <a:avLst/>
          </a:prstGeom>
        </p:spPr>
      </p:pic>
      <p:sp>
        <p:nvSpPr>
          <p:cNvPr id="58" name="Text 55"/>
          <p:cNvSpPr/>
          <p:nvPr/>
        </p:nvSpPr>
        <p:spPr>
          <a:xfrm>
            <a:off x="6953250" y="1725364"/>
            <a:ext cx="521449" cy="164753"/>
          </a:xfrm>
          <a:prstGeom prst="roundRect">
            <a:avLst>
              <a:gd name="adj" fmla="val 17730"/>
            </a:avLst>
          </a:prstGeom>
          <a:solidFill>
            <a:srgbClr val="C9A84C">
              <a:alpha val="5000"/>
            </a:srgbClr>
          </a:solidFill>
          <a:ln w="9525">
            <a:solidFill>
              <a:srgbClr val="C9A84C">
                <a:alpha val="15000"/>
              </a:srgbClr>
            </a:solidFill>
          </a:ln>
        </p:spPr>
        <p:txBody>
          <a:bodyPr wrap="none" lIns="57150" tIns="13970" rIns="57150" bIns="13970" rtlCol="0" anchor="t"/>
          <a:lstStyle/>
          <a:p>
            <a:pPr algn="l" indent="0" marL="0">
              <a:buNone/>
            </a:pPr>
            <a:r>
              <a:rPr lang="en-US" sz="620" b="1" spc="3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Q3 2028+</a:t>
            </a:r>
            <a:endParaRPr lang="en-US" sz="620" dirty="0"/>
          </a:p>
        </p:txBody>
      </p:sp>
      <p:sp>
        <p:nvSpPr>
          <p:cNvPr id="59" name="Text 56"/>
          <p:cNvSpPr/>
          <p:nvPr/>
        </p:nvSpPr>
        <p:spPr>
          <a:xfrm>
            <a:off x="6953250" y="1961108"/>
            <a:ext cx="1785431" cy="1720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56"/>
              </a:lnSpc>
              <a:buNone/>
            </a:pPr>
            <a:r>
              <a:rPr lang="en-US" sz="1130" b="1" dirty="0">
                <a:solidFill>
                  <a:srgbClr val="F0F4F8">
                    <a:alpha val="55000"/>
                  </a:srgbClr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AI Layer</a:t>
            </a:r>
            <a:endParaRPr lang="en-US" sz="1130" dirty="0"/>
          </a:p>
        </p:txBody>
      </p:sp>
      <p:sp>
        <p:nvSpPr>
          <p:cNvPr id="60" name="Text 57"/>
          <p:cNvSpPr/>
          <p:nvPr/>
        </p:nvSpPr>
        <p:spPr>
          <a:xfrm>
            <a:off x="6953250" y="2219474"/>
            <a:ext cx="1623120" cy="7590"/>
          </a:xfrm>
          <a:prstGeom prst="rect">
            <a:avLst/>
          </a:prstGeom>
          <a:solidFill>
            <a:srgbClr val="C9A84C">
              <a:alpha val="12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1" name="Text 58"/>
          <p:cNvSpPr/>
          <p:nvPr/>
        </p:nvSpPr>
        <p:spPr>
          <a:xfrm>
            <a:off x="6953250" y="2347466"/>
            <a:ext cx="35421" cy="35421"/>
          </a:xfrm>
          <a:prstGeom prst="ellipse">
            <a:avLst/>
          </a:prstGeom>
          <a:solidFill>
            <a:srgbClr val="C9A84C">
              <a:alpha val="4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2" name="Text 59"/>
          <p:cNvSpPr/>
          <p:nvPr/>
        </p:nvSpPr>
        <p:spPr>
          <a:xfrm>
            <a:off x="7045821" y="2298055"/>
            <a:ext cx="1509415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8AA3BF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Proactive estate review prompts</a:t>
            </a:r>
            <a:endParaRPr lang="en-US" sz="760" dirty="0"/>
          </a:p>
        </p:txBody>
      </p:sp>
      <p:sp>
        <p:nvSpPr>
          <p:cNvPr id="63" name="Text 60"/>
          <p:cNvSpPr/>
          <p:nvPr/>
        </p:nvSpPr>
        <p:spPr>
          <a:xfrm>
            <a:off x="6953250" y="2536924"/>
            <a:ext cx="35421" cy="35421"/>
          </a:xfrm>
          <a:prstGeom prst="ellipse">
            <a:avLst/>
          </a:prstGeom>
          <a:solidFill>
            <a:srgbClr val="C9A84C">
              <a:alpha val="4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4" name="Text 61"/>
          <p:cNvSpPr/>
          <p:nvPr/>
        </p:nvSpPr>
        <p:spPr>
          <a:xfrm>
            <a:off x="7045821" y="2487513"/>
            <a:ext cx="1474217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8AA3BF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AI-generated beneficiary letters</a:t>
            </a:r>
            <a:endParaRPr lang="en-US" sz="760" dirty="0"/>
          </a:p>
        </p:txBody>
      </p:sp>
      <p:sp>
        <p:nvSpPr>
          <p:cNvPr id="65" name="Text 62"/>
          <p:cNvSpPr/>
          <p:nvPr/>
        </p:nvSpPr>
        <p:spPr>
          <a:xfrm>
            <a:off x="6953250" y="2726382"/>
            <a:ext cx="35421" cy="35421"/>
          </a:xfrm>
          <a:prstGeom prst="ellipse">
            <a:avLst/>
          </a:prstGeom>
          <a:solidFill>
            <a:srgbClr val="C9A84C">
              <a:alpha val="4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6" name="Text 63"/>
          <p:cNvSpPr/>
          <p:nvPr/>
        </p:nvSpPr>
        <p:spPr>
          <a:xfrm>
            <a:off x="7045821" y="2676971"/>
            <a:ext cx="1374026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8AA3BF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asset detection engine</a:t>
            </a:r>
            <a:endParaRPr lang="en-US" sz="760" dirty="0"/>
          </a:p>
        </p:txBody>
      </p:sp>
      <p:sp>
        <p:nvSpPr>
          <p:cNvPr id="67" name="Text 64"/>
          <p:cNvSpPr/>
          <p:nvPr/>
        </p:nvSpPr>
        <p:spPr>
          <a:xfrm>
            <a:off x="6953250" y="2915841"/>
            <a:ext cx="35421" cy="35421"/>
          </a:xfrm>
          <a:prstGeom prst="ellipse">
            <a:avLst/>
          </a:prstGeom>
          <a:solidFill>
            <a:srgbClr val="C9A84C">
              <a:alpha val="4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8" name="Text 65"/>
          <p:cNvSpPr/>
          <p:nvPr/>
        </p:nvSpPr>
        <p:spPr>
          <a:xfrm>
            <a:off x="7045821" y="2866430"/>
            <a:ext cx="1657082" cy="140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102"/>
              </a:lnSpc>
              <a:buNone/>
            </a:pPr>
            <a:r>
              <a:rPr lang="en-US" sz="760" dirty="0">
                <a:solidFill>
                  <a:srgbClr val="8AA3BF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Predictive toggle recommendations</a:t>
            </a:r>
            <a:endParaRPr lang="en-US" sz="760" dirty="0"/>
          </a:p>
        </p:txBody>
      </p:sp>
      <p:sp>
        <p:nvSpPr>
          <p:cNvPr id="69" name="Text 66"/>
          <p:cNvSpPr/>
          <p:nvPr/>
        </p:nvSpPr>
        <p:spPr>
          <a:xfrm>
            <a:off x="372070" y="339626"/>
            <a:ext cx="342900" cy="21580"/>
          </a:xfrm>
          <a:prstGeom prst="roundRect">
            <a:avLst>
              <a:gd name="adj" fmla="val 64736"/>
            </a:avLst>
          </a:prstGeom>
          <a:solidFill>
            <a:srgbClr val="C9A84C"/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0" name="Text 67"/>
          <p:cNvSpPr/>
          <p:nvPr/>
        </p:nvSpPr>
        <p:spPr>
          <a:xfrm>
            <a:off x="815280" y="285750"/>
            <a:ext cx="1318037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STRATEGIC ROADMAP</a:t>
            </a:r>
            <a:endParaRPr lang="en-US" sz="680" dirty="0"/>
          </a:p>
        </p:txBody>
      </p:sp>
      <p:sp>
        <p:nvSpPr>
          <p:cNvPr id="71" name="Text 68"/>
          <p:cNvSpPr/>
          <p:nvPr/>
        </p:nvSpPr>
        <p:spPr>
          <a:xfrm>
            <a:off x="372070" y="458391"/>
            <a:ext cx="8987850" cy="29631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335"/>
              </a:lnSpc>
              <a:buNone/>
            </a:pPr>
            <a:r>
              <a:rPr lang="en-US" sz="2030" spc="-20" kern="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Building the Estate OS — </a:t>
            </a:r>
            <a:pPr algn="l" indent="0" marL="0">
              <a:lnSpc>
                <a:spcPts val="2335"/>
              </a:lnSpc>
              <a:buNone/>
            </a:pPr>
            <a:r>
              <a:rPr lang="en-US" sz="2030" b="1" spc="-20" kern="0" dirty="0">
                <a:solidFill>
                  <a:srgbClr val="C9A84C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Phased Rollout</a:t>
            </a:r>
            <a:endParaRPr lang="en-US" sz="2030" dirty="0"/>
          </a:p>
        </p:txBody>
      </p:sp>
      <p:sp>
        <p:nvSpPr>
          <p:cNvPr id="72" name="Text 69"/>
          <p:cNvSpPr/>
          <p:nvPr/>
        </p:nvSpPr>
        <p:spPr>
          <a:xfrm>
            <a:off x="372070" y="4821585"/>
            <a:ext cx="57150" cy="57150"/>
          </a:xfrm>
          <a:prstGeom prst="ellipse">
            <a:avLst/>
          </a:prstGeom>
          <a:solidFill>
            <a:srgbClr val="4ADE80"/>
          </a:solidFill>
          <a:ln/>
          <a:effectLst>
            <a:outerShdw sx="100000" sy="100000" kx="0" ky="0" algn="bl" rotWithShape="0" blurRad="43180" dist="50800" dir="16200000">
              <a:srgbClr val="4ade80">
                <a:alpha val="60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3" name="Text 70"/>
          <p:cNvSpPr/>
          <p:nvPr/>
        </p:nvSpPr>
        <p:spPr>
          <a:xfrm>
            <a:off x="472380" y="4785420"/>
            <a:ext cx="90614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Active Development</a:t>
            </a:r>
            <a:endParaRPr lang="en-US" sz="680" dirty="0"/>
          </a:p>
        </p:txBody>
      </p:sp>
      <p:sp>
        <p:nvSpPr>
          <p:cNvPr id="74" name="Text 71"/>
          <p:cNvSpPr/>
          <p:nvPr/>
        </p:nvSpPr>
        <p:spPr>
          <a:xfrm>
            <a:off x="1439614" y="4821585"/>
            <a:ext cx="57150" cy="57150"/>
          </a:xfrm>
          <a:prstGeom prst="ellipse">
            <a:avLst/>
          </a:prstGeom>
          <a:solidFill>
            <a:srgbClr val="C9A84C"/>
          </a:solidFill>
          <a:ln/>
          <a:effectLst>
            <a:outerShdw sx="100000" sy="100000" kx="0" ky="0" algn="bl" rotWithShape="0" blurRad="43180" dist="50800" dir="16200000">
              <a:srgbClr val="c9a84c">
                <a:alpha val="35000"/>
              </a:srgbClr>
            </a:outerShdw>
          </a:effectLst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5" name="Text 72"/>
          <p:cNvSpPr/>
          <p:nvPr/>
        </p:nvSpPr>
        <p:spPr>
          <a:xfrm>
            <a:off x="1539925" y="4785420"/>
            <a:ext cx="72704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Planned Phases</a:t>
            </a:r>
            <a:endParaRPr lang="en-US" sz="680" dirty="0"/>
          </a:p>
        </p:txBody>
      </p:sp>
      <p:sp>
        <p:nvSpPr>
          <p:cNvPr id="76" name="Text 73"/>
          <p:cNvSpPr/>
          <p:nvPr/>
        </p:nvSpPr>
        <p:spPr>
          <a:xfrm>
            <a:off x="2344341" y="4821585"/>
            <a:ext cx="57150" cy="57150"/>
          </a:xfrm>
          <a:prstGeom prst="ellipse">
            <a:avLst/>
          </a:prstGeom>
          <a:solidFill>
            <a:srgbClr val="C9A84C">
              <a:alpha val="3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7" name="Text 74"/>
          <p:cNvSpPr/>
          <p:nvPr/>
        </p:nvSpPr>
        <p:spPr>
          <a:xfrm>
            <a:off x="2444651" y="4785420"/>
            <a:ext cx="673998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 Horizon</a:t>
            </a:r>
            <a:endParaRPr lang="en-US" sz="680" dirty="0"/>
          </a:p>
        </p:txBody>
      </p:sp>
      <p:pic>
        <p:nvPicPr>
          <p:cNvPr id="78" name="Image 1" descr="preencoded.png">    </p:cNvPr>
          <p:cNvPicPr>
            <a:picLocks noChangeAspect="1"/>
          </p:cNvPicPr>
          <p:nvPr/>
        </p:nvPicPr>
        <p:blipFill>
          <a:blip r:embed="rId3">
            <a:alphaModFix amt="70000"/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68043" y="4783791"/>
            <a:ext cx="132588" cy="132588"/>
          </a:xfrm>
          <a:prstGeom prst="rect">
            <a:avLst/>
          </a:prstGeom>
        </p:spPr>
      </p:pic>
      <p:sp>
        <p:nvSpPr>
          <p:cNvPr id="79" name="Text 75"/>
          <p:cNvSpPr/>
          <p:nvPr/>
        </p:nvSpPr>
        <p:spPr>
          <a:xfrm>
            <a:off x="7529066" y="4785420"/>
            <a:ext cx="1367150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Beneficiary — Estate OS</a:t>
            </a:r>
            <a:endParaRPr lang="en-US" sz="68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0"/>
            <a:ext cx="9144000" cy="2917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5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1"/>
          <p:cNvSpPr/>
          <p:nvPr/>
        </p:nvSpPr>
        <p:spPr>
          <a:xfrm>
            <a:off x="466725" y="852785"/>
            <a:ext cx="4024017" cy="21580"/>
          </a:xfrm>
          <a:custGeom>
            <a:avLst/>
            <a:gdLst/>
            <a:ahLst/>
            <a:cxnLst/>
            <a:rect l="l" t="t" r="r" b="b"/>
            <a:pathLst>
              <a:path w="4024017" h="21580">
                <a:moveTo>
                  <a:pt x="86360" y="0"/>
                </a:moveTo>
                <a:lnTo>
                  <a:pt x="3937657" y="0"/>
                </a:lnTo>
                <a:lnTo>
                  <a:pt x="3959073" y="2698"/>
                </a:lnTo>
                <a:lnTo>
                  <a:pt x="3967702" y="5395"/>
                </a:lnTo>
                <a:lnTo>
                  <a:pt x="3974157" y="8093"/>
                </a:lnTo>
                <a:lnTo>
                  <a:pt x="3979457" y="10790"/>
                </a:lnTo>
                <a:lnTo>
                  <a:pt x="3984000" y="13488"/>
                </a:lnTo>
                <a:lnTo>
                  <a:pt x="3987991" y="16185"/>
                </a:lnTo>
                <a:lnTo>
                  <a:pt x="3991554" y="18883"/>
                </a:lnTo>
                <a:lnTo>
                  <a:pt x="3994768" y="21580"/>
                </a:lnTo>
                <a:lnTo>
                  <a:pt x="29250" y="21580"/>
                </a:lnTo>
                <a:lnTo>
                  <a:pt x="32463" y="18883"/>
                </a:lnTo>
                <a:lnTo>
                  <a:pt x="36026" y="16185"/>
                </a:lnTo>
                <a:lnTo>
                  <a:pt x="40017" y="13488"/>
                </a:lnTo>
                <a:lnTo>
                  <a:pt x="44560" y="10790"/>
                </a:lnTo>
                <a:lnTo>
                  <a:pt x="49860" y="8093"/>
                </a:lnTo>
                <a:lnTo>
                  <a:pt x="56315" y="5395"/>
                </a:lnTo>
                <a:lnTo>
                  <a:pt x="64944" y="2698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C9A84C">
                  <a:alpha val="3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4653260" y="852785"/>
            <a:ext cx="4024017" cy="21580"/>
          </a:xfrm>
          <a:custGeom>
            <a:avLst/>
            <a:gdLst/>
            <a:ahLst/>
            <a:cxnLst/>
            <a:rect l="l" t="t" r="r" b="b"/>
            <a:pathLst>
              <a:path w="4024017" h="21580">
                <a:moveTo>
                  <a:pt x="86360" y="0"/>
                </a:moveTo>
                <a:lnTo>
                  <a:pt x="3937657" y="0"/>
                </a:lnTo>
                <a:lnTo>
                  <a:pt x="3959073" y="2698"/>
                </a:lnTo>
                <a:lnTo>
                  <a:pt x="3967702" y="5395"/>
                </a:lnTo>
                <a:lnTo>
                  <a:pt x="3974157" y="8093"/>
                </a:lnTo>
                <a:lnTo>
                  <a:pt x="3979457" y="10790"/>
                </a:lnTo>
                <a:lnTo>
                  <a:pt x="3984000" y="13488"/>
                </a:lnTo>
                <a:lnTo>
                  <a:pt x="3987991" y="16185"/>
                </a:lnTo>
                <a:lnTo>
                  <a:pt x="3991554" y="18883"/>
                </a:lnTo>
                <a:lnTo>
                  <a:pt x="3994768" y="21580"/>
                </a:lnTo>
                <a:lnTo>
                  <a:pt x="29250" y="21580"/>
                </a:lnTo>
                <a:lnTo>
                  <a:pt x="32463" y="18883"/>
                </a:lnTo>
                <a:lnTo>
                  <a:pt x="36026" y="16185"/>
                </a:lnTo>
                <a:lnTo>
                  <a:pt x="40017" y="13488"/>
                </a:lnTo>
                <a:lnTo>
                  <a:pt x="44560" y="10790"/>
                </a:lnTo>
                <a:lnTo>
                  <a:pt x="49860" y="8093"/>
                </a:lnTo>
                <a:lnTo>
                  <a:pt x="56315" y="5395"/>
                </a:lnTo>
                <a:lnTo>
                  <a:pt x="64944" y="2698"/>
                </a:lnTo>
                <a:close/>
              </a:path>
            </a:pathLst>
          </a:custGeom>
          <a:gradFill rotWithShape="1">
            <a:gsLst>
              <a:gs pos="0">
                <a:srgbClr val="C9A84C">
                  <a:alpha val="30000"/>
                </a:srgbClr>
              </a:gs>
              <a:gs pos="100000">
                <a:srgbClr val="C9A84C"/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3"/>
          <p:cNvSpPr/>
          <p:nvPr/>
        </p:nvSpPr>
        <p:spPr>
          <a:xfrm>
            <a:off x="457200" y="148828"/>
            <a:ext cx="3795638" cy="1294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020"/>
              </a:lnSpc>
              <a:buNone/>
            </a:pPr>
            <a:r>
              <a:rPr lang="en-US" sz="680" b="1" spc="17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COMPETITIVE POSITION</a:t>
            </a:r>
            <a:endParaRPr lang="en-US" sz="680" dirty="0"/>
          </a:p>
        </p:txBody>
      </p:sp>
      <p:sp>
        <p:nvSpPr>
          <p:cNvPr id="7" name="Text 4"/>
          <p:cNvSpPr/>
          <p:nvPr/>
        </p:nvSpPr>
        <p:spPr>
          <a:xfrm>
            <a:off x="457200" y="307479"/>
            <a:ext cx="3692121" cy="3296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2596"/>
              </a:lnSpc>
              <a:buNone/>
            </a:pPr>
            <a:r>
              <a:rPr lang="en-US" sz="2360" spc="-30" kern="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The Timing Is </a:t>
            </a:r>
            <a:pPr algn="l" indent="0" marL="0">
              <a:lnSpc>
                <a:spcPts val="2596"/>
              </a:lnSpc>
              <a:buNone/>
            </a:pPr>
            <a:r>
              <a:rPr lang="en-US" sz="2360" b="1" spc="-3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Product</a:t>
            </a:r>
            <a:endParaRPr lang="en-US" sz="2360" dirty="0"/>
          </a:p>
        </p:txBody>
      </p:sp>
      <p:sp>
        <p:nvSpPr>
          <p:cNvPr id="8" name="Text 5"/>
          <p:cNvSpPr/>
          <p:nvPr/>
        </p:nvSpPr>
        <p:spPr>
          <a:xfrm>
            <a:off x="457200" y="772120"/>
            <a:ext cx="8229600" cy="7590"/>
          </a:xfrm>
          <a:prstGeom prst="rect">
            <a:avLst/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1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457200" y="843260"/>
            <a:ext cx="4043065" cy="4128790"/>
          </a:xfrm>
          <a:prstGeom prst="roundRect">
            <a:avLst>
              <a:gd name="adj" fmla="val 2136"/>
            </a:avLst>
          </a:prstGeom>
          <a:gradFill rotWithShape="1">
            <a:gsLst>
              <a:gs pos="0">
                <a:srgbClr val="152030"/>
              </a:gs>
              <a:gs pos="100000">
                <a:srgbClr val="0F1E2E"/>
              </a:gs>
            </a:gsLst>
            <a:lin ang="3300000" scaled="1"/>
          </a:gradFill>
          <a:ln w="9525">
            <a:solidFill>
              <a:srgbClr val="C9A84C">
                <a:alpha val="2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667345" y="1053405"/>
            <a:ext cx="285750" cy="285750"/>
          </a:xfrm>
          <a:prstGeom prst="roundRect">
            <a:avLst>
              <a:gd name="adj" fmla="val 20000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3852" y="1129912"/>
            <a:ext cx="132588" cy="13258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039416" y="1063377"/>
            <a:ext cx="1211134" cy="71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"/>
              </a:lnSpc>
              <a:buNone/>
            </a:pPr>
            <a:r>
              <a:rPr lang="en-US" sz="560" b="1" spc="14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WINDOW IS OPEN</a:t>
            </a:r>
            <a:endParaRPr lang="en-US" sz="560" dirty="0"/>
          </a:p>
        </p:txBody>
      </p:sp>
      <p:sp>
        <p:nvSpPr>
          <p:cNvPr id="13" name="Text 9"/>
          <p:cNvSpPr/>
          <p:nvPr/>
        </p:nvSpPr>
        <p:spPr>
          <a:xfrm>
            <a:off x="1039416" y="1156097"/>
            <a:ext cx="1211134" cy="1730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4"/>
              </a:lnSpc>
              <a:buNone/>
            </a:pPr>
            <a:r>
              <a:rPr lang="en-US" sz="1240" b="1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Why Now</a:t>
            </a:r>
            <a:endParaRPr lang="en-US" sz="1240" dirty="0"/>
          </a:p>
        </p:txBody>
      </p:sp>
      <p:sp>
        <p:nvSpPr>
          <p:cNvPr id="14" name="Text 10"/>
          <p:cNvSpPr/>
          <p:nvPr/>
        </p:nvSpPr>
        <p:spPr>
          <a:xfrm>
            <a:off x="667345" y="1482626"/>
            <a:ext cx="3622774" cy="459581"/>
          </a:xfrm>
          <a:prstGeom prst="roundRect">
            <a:avLst>
              <a:gd name="adj" fmla="val 12435"/>
            </a:avLst>
          </a:prstGeom>
          <a:solidFill>
            <a:srgbClr val="C9A84C">
              <a:alpha val="4000"/>
            </a:srgbClr>
          </a:solidFill>
          <a:ln w="9525">
            <a:solidFill>
              <a:srgbClr val="C9A84C">
                <a:alpha val="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1"/>
          <p:cNvSpPr/>
          <p:nvPr/>
        </p:nvSpPr>
        <p:spPr>
          <a:xfrm>
            <a:off x="763191" y="1570732"/>
            <a:ext cx="143470" cy="143470"/>
          </a:xfrm>
          <a:prstGeom prst="ellipse">
            <a:avLst/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4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68632" y="1576173"/>
            <a:ext cx="132588" cy="13258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85391" y="1563142"/>
            <a:ext cx="3273061" cy="313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76"/>
              </a:lnSpc>
              <a:buNone/>
            </a:pPr>
            <a:r>
              <a:rPr lang="en-US" sz="8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 Wealth Transfer is live</a:t>
            </a:r>
            <a:pPr algn="l" indent="0" marL="0">
              <a:lnSpc>
                <a:spcPts val="1176"/>
              </a:lnSpc>
              <a:buNone/>
            </a:pPr>
            <a:r>
              <a:rPr lang="en-US" sz="84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$68T+ shifting hands between 2024–2045</a:t>
            </a:r>
            <a:endParaRPr lang="en-US" sz="840" dirty="0"/>
          </a:p>
        </p:txBody>
      </p:sp>
      <p:sp>
        <p:nvSpPr>
          <p:cNvPr id="18" name="Text 13"/>
          <p:cNvSpPr/>
          <p:nvPr/>
        </p:nvSpPr>
        <p:spPr>
          <a:xfrm>
            <a:off x="667345" y="2013198"/>
            <a:ext cx="3622774" cy="459581"/>
          </a:xfrm>
          <a:prstGeom prst="roundRect">
            <a:avLst>
              <a:gd name="adj" fmla="val 12435"/>
            </a:avLst>
          </a:prstGeom>
          <a:solidFill>
            <a:srgbClr val="C9A84C">
              <a:alpha val="4000"/>
            </a:srgbClr>
          </a:solidFill>
          <a:ln w="9525">
            <a:solidFill>
              <a:srgbClr val="C9A84C">
                <a:alpha val="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4"/>
          <p:cNvSpPr/>
          <p:nvPr/>
        </p:nvSpPr>
        <p:spPr>
          <a:xfrm>
            <a:off x="763191" y="2101304"/>
            <a:ext cx="143470" cy="143470"/>
          </a:xfrm>
          <a:prstGeom prst="ellipse">
            <a:avLst/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4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68632" y="2106745"/>
            <a:ext cx="132588" cy="132588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985391" y="2093714"/>
            <a:ext cx="3273061" cy="313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76"/>
              </a:lnSpc>
              <a:buNone/>
            </a:pPr>
            <a:r>
              <a:rPr lang="en-US" sz="8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73M Boomers</a:t>
            </a:r>
            <a:pPr algn="l" indent="0" marL="0">
              <a:lnSpc>
                <a:spcPts val="1176"/>
              </a:lnSpc>
              <a:buNone/>
            </a:pPr>
            <a:r>
              <a:rPr lang="en-US" sz="84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actively moving assets — the largest cohort in U.S. history</a:t>
            </a:r>
            <a:endParaRPr lang="en-US" sz="840" dirty="0"/>
          </a:p>
        </p:txBody>
      </p:sp>
      <p:sp>
        <p:nvSpPr>
          <p:cNvPr id="22" name="Text 16"/>
          <p:cNvSpPr/>
          <p:nvPr/>
        </p:nvSpPr>
        <p:spPr>
          <a:xfrm>
            <a:off x="667345" y="2543770"/>
            <a:ext cx="3622774" cy="459581"/>
          </a:xfrm>
          <a:prstGeom prst="roundRect">
            <a:avLst>
              <a:gd name="adj" fmla="val 12435"/>
            </a:avLst>
          </a:prstGeom>
          <a:solidFill>
            <a:srgbClr val="C9A84C">
              <a:alpha val="4000"/>
            </a:srgbClr>
          </a:solidFill>
          <a:ln w="9525">
            <a:solidFill>
              <a:srgbClr val="C9A84C">
                <a:alpha val="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17"/>
          <p:cNvSpPr/>
          <p:nvPr/>
        </p:nvSpPr>
        <p:spPr>
          <a:xfrm>
            <a:off x="763191" y="2631877"/>
            <a:ext cx="143470" cy="143470"/>
          </a:xfrm>
          <a:prstGeom prst="ellipse">
            <a:avLst/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4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4" name="Image 4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8632" y="2637318"/>
            <a:ext cx="132588" cy="132588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985391" y="2624286"/>
            <a:ext cx="3273061" cy="313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76"/>
              </a:lnSpc>
              <a:buNone/>
            </a:pPr>
            <a:r>
              <a:rPr lang="en-US" sz="8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platform owns digital estate</a:t>
            </a:r>
            <a:pPr algn="l" indent="0" marL="0">
              <a:lnSpc>
                <a:spcPts val="1176"/>
              </a:lnSpc>
              <a:buNone/>
            </a:pPr>
            <a:r>
              <a:rPr lang="en-US" sz="84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comprehensively — the category is unclaimed</a:t>
            </a:r>
            <a:endParaRPr lang="en-US" sz="840" dirty="0"/>
          </a:p>
        </p:txBody>
      </p:sp>
      <p:sp>
        <p:nvSpPr>
          <p:cNvPr id="26" name="Text 19"/>
          <p:cNvSpPr/>
          <p:nvPr/>
        </p:nvSpPr>
        <p:spPr>
          <a:xfrm>
            <a:off x="667345" y="3074343"/>
            <a:ext cx="3622774" cy="459581"/>
          </a:xfrm>
          <a:prstGeom prst="roundRect">
            <a:avLst>
              <a:gd name="adj" fmla="val 12435"/>
            </a:avLst>
          </a:prstGeom>
          <a:solidFill>
            <a:srgbClr val="C9A84C">
              <a:alpha val="4000"/>
            </a:srgbClr>
          </a:solidFill>
          <a:ln w="9525">
            <a:solidFill>
              <a:srgbClr val="C9A84C">
                <a:alpha val="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0"/>
          <p:cNvSpPr/>
          <p:nvPr/>
        </p:nvSpPr>
        <p:spPr>
          <a:xfrm>
            <a:off x="763191" y="3162449"/>
            <a:ext cx="143470" cy="143470"/>
          </a:xfrm>
          <a:prstGeom prst="ellipse">
            <a:avLst/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4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28" name="Image 5" descr="preencoded.png">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8632" y="3167890"/>
            <a:ext cx="132588" cy="132588"/>
          </a:xfrm>
          <a:prstGeom prst="rect">
            <a:avLst/>
          </a:prstGeom>
        </p:spPr>
      </p:pic>
      <p:sp>
        <p:nvSpPr>
          <p:cNvPr id="29" name="Text 21"/>
          <p:cNvSpPr/>
          <p:nvPr/>
        </p:nvSpPr>
        <p:spPr>
          <a:xfrm>
            <a:off x="985391" y="3154859"/>
            <a:ext cx="3273061" cy="313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76"/>
              </a:lnSpc>
              <a:buNone/>
            </a:pPr>
            <a:r>
              <a:rPr lang="en-US" sz="8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 X &amp; Millennials</a:t>
            </a:r>
            <a:pPr algn="l" indent="0" marL="0">
              <a:lnSpc>
                <a:spcPts val="1176"/>
              </a:lnSpc>
              <a:buNone/>
            </a:pPr>
            <a:r>
              <a:rPr lang="en-US" sz="84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managing aging parents' estates digitally — demand is behavioral</a:t>
            </a:r>
            <a:endParaRPr lang="en-US" sz="840" dirty="0"/>
          </a:p>
        </p:txBody>
      </p:sp>
      <p:sp>
        <p:nvSpPr>
          <p:cNvPr id="30" name="Text 22"/>
          <p:cNvSpPr/>
          <p:nvPr/>
        </p:nvSpPr>
        <p:spPr>
          <a:xfrm>
            <a:off x="667345" y="3604915"/>
            <a:ext cx="3622774" cy="459581"/>
          </a:xfrm>
          <a:prstGeom prst="roundRect">
            <a:avLst>
              <a:gd name="adj" fmla="val 12435"/>
            </a:avLst>
          </a:prstGeom>
          <a:solidFill>
            <a:srgbClr val="C9A84C">
              <a:alpha val="4000"/>
            </a:srgbClr>
          </a:solidFill>
          <a:ln w="9525">
            <a:solidFill>
              <a:srgbClr val="C9A84C">
                <a:alpha val="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3"/>
          <p:cNvSpPr/>
          <p:nvPr/>
        </p:nvSpPr>
        <p:spPr>
          <a:xfrm>
            <a:off x="763191" y="3693021"/>
            <a:ext cx="143470" cy="143470"/>
          </a:xfrm>
          <a:prstGeom prst="ellipse">
            <a:avLst/>
          </a:prstGeom>
          <a:solidFill>
            <a:srgbClr val="C9A84C">
              <a:alpha val="15000"/>
            </a:srgbClr>
          </a:solidFill>
          <a:ln w="9525">
            <a:solidFill>
              <a:srgbClr val="C9A84C">
                <a:alpha val="40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2" name="Image 6" descr="preencoded.png">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68632" y="3698462"/>
            <a:ext cx="132588" cy="132588"/>
          </a:xfrm>
          <a:prstGeom prst="rect">
            <a:avLst/>
          </a:prstGeom>
        </p:spPr>
      </p:pic>
      <p:sp>
        <p:nvSpPr>
          <p:cNvPr id="33" name="Text 24"/>
          <p:cNvSpPr/>
          <p:nvPr/>
        </p:nvSpPr>
        <p:spPr>
          <a:xfrm>
            <a:off x="985391" y="3685431"/>
            <a:ext cx="3273061" cy="313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76"/>
              </a:lnSpc>
              <a:buNone/>
            </a:pPr>
            <a:r>
              <a:rPr lang="en-US" sz="8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 Act 2.0</a:t>
            </a:r>
            <a:pPr algn="l" indent="0" marL="0">
              <a:lnSpc>
                <a:spcPts val="1176"/>
              </a:lnSpc>
              <a:buNone/>
            </a:pPr>
            <a:r>
              <a:rPr lang="en-US" sz="84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changed inheritance rules — beneficiary guidance demand is surging</a:t>
            </a:r>
            <a:endParaRPr lang="en-US" sz="840" dirty="0"/>
          </a:p>
        </p:txBody>
      </p:sp>
      <p:sp>
        <p:nvSpPr>
          <p:cNvPr id="34" name="Text 25"/>
          <p:cNvSpPr/>
          <p:nvPr/>
        </p:nvSpPr>
        <p:spPr>
          <a:xfrm>
            <a:off x="4643735" y="843260"/>
            <a:ext cx="4043065" cy="4128790"/>
          </a:xfrm>
          <a:prstGeom prst="roundRect">
            <a:avLst>
              <a:gd name="adj" fmla="val 2136"/>
            </a:avLst>
          </a:prstGeom>
          <a:gradFill rotWithShape="1">
            <a:gsLst>
              <a:gs pos="0">
                <a:srgbClr val="0F2235"/>
              </a:gs>
              <a:gs pos="100000">
                <a:srgbClr val="0A1A29"/>
              </a:gs>
            </a:gsLst>
            <a:lin ang="3300000" scaled="1"/>
          </a:gradFill>
          <a:ln w="9525">
            <a:solidFill>
              <a:srgbClr val="C9A84C">
                <a:alpha val="15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5" name="Text 26"/>
          <p:cNvSpPr/>
          <p:nvPr/>
        </p:nvSpPr>
        <p:spPr>
          <a:xfrm>
            <a:off x="4853880" y="1053405"/>
            <a:ext cx="285750" cy="285750"/>
          </a:xfrm>
          <a:prstGeom prst="roundRect">
            <a:avLst>
              <a:gd name="adj" fmla="val 20000"/>
            </a:avLst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36" name="Image 7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930387" y="1129912"/>
            <a:ext cx="132588" cy="132588"/>
          </a:xfrm>
          <a:prstGeom prst="rect">
            <a:avLst/>
          </a:prstGeom>
        </p:spPr>
      </p:pic>
      <p:sp>
        <p:nvSpPr>
          <p:cNvPr id="37" name="Text 27"/>
          <p:cNvSpPr/>
          <p:nvPr/>
        </p:nvSpPr>
        <p:spPr>
          <a:xfrm>
            <a:off x="5225951" y="1063377"/>
            <a:ext cx="1287750" cy="711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560"/>
              </a:lnSpc>
              <a:buNone/>
            </a:pPr>
            <a:r>
              <a:rPr lang="en-US" sz="560" b="1" spc="14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DURABLE ADVANTAGES</a:t>
            </a:r>
            <a:endParaRPr lang="en-US" sz="560" dirty="0"/>
          </a:p>
        </p:txBody>
      </p:sp>
      <p:sp>
        <p:nvSpPr>
          <p:cNvPr id="38" name="Text 28"/>
          <p:cNvSpPr/>
          <p:nvPr/>
        </p:nvSpPr>
        <p:spPr>
          <a:xfrm>
            <a:off x="5225951" y="1156097"/>
            <a:ext cx="1287750" cy="1730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364"/>
              </a:lnSpc>
              <a:buNone/>
            </a:pPr>
            <a:r>
              <a:rPr lang="en-US" sz="1240" b="1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Our Moat</a:t>
            </a:r>
            <a:endParaRPr lang="en-US" sz="1240" dirty="0"/>
          </a:p>
        </p:txBody>
      </p:sp>
      <p:sp>
        <p:nvSpPr>
          <p:cNvPr id="39" name="Text 29"/>
          <p:cNvSpPr/>
          <p:nvPr/>
        </p:nvSpPr>
        <p:spPr>
          <a:xfrm>
            <a:off x="4853880" y="1482626"/>
            <a:ext cx="3622774" cy="459581"/>
          </a:xfrm>
          <a:prstGeom prst="roundRect">
            <a:avLst>
              <a:gd name="adj" fmla="val 12435"/>
            </a:avLst>
          </a:prstGeom>
          <a:solidFill>
            <a:srgbClr val="C9A84C">
              <a:alpha val="4000"/>
            </a:srgbClr>
          </a:solidFill>
          <a:ln w="9525">
            <a:solidFill>
              <a:srgbClr val="C9A84C">
                <a:alpha val="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0" name="Text 30"/>
          <p:cNvSpPr/>
          <p:nvPr/>
        </p:nvSpPr>
        <p:spPr>
          <a:xfrm>
            <a:off x="4949726" y="1570732"/>
            <a:ext cx="143470" cy="143470"/>
          </a:xfrm>
          <a:prstGeom prst="ellipse">
            <a:avLst/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1" name="Image 8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4955167" y="1576173"/>
            <a:ext cx="132588" cy="132588"/>
          </a:xfrm>
          <a:prstGeom prst="rect">
            <a:avLst/>
          </a:prstGeom>
        </p:spPr>
      </p:pic>
      <p:sp>
        <p:nvSpPr>
          <p:cNvPr id="42" name="Text 31"/>
          <p:cNvSpPr/>
          <p:nvPr/>
        </p:nvSpPr>
        <p:spPr>
          <a:xfrm>
            <a:off x="5171926" y="1563142"/>
            <a:ext cx="3273061" cy="313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76"/>
              </a:lnSpc>
              <a:buNone/>
            </a:pPr>
            <a:r>
              <a:rPr lang="en-US" sz="8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First-mover</a:t>
            </a:r>
            <a:pPr algn="l" indent="0" marL="0">
              <a:lnSpc>
                <a:spcPts val="1176"/>
              </a:lnSpc>
              <a:buNone/>
            </a:pPr>
            <a:r>
              <a:rPr lang="en-US" sz="84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in dual-sided vault + beneficiary toggle architecture — no direct clone exists</a:t>
            </a:r>
            <a:endParaRPr lang="en-US" sz="840" dirty="0"/>
          </a:p>
        </p:txBody>
      </p:sp>
      <p:sp>
        <p:nvSpPr>
          <p:cNvPr id="43" name="Text 32"/>
          <p:cNvSpPr/>
          <p:nvPr/>
        </p:nvSpPr>
        <p:spPr>
          <a:xfrm>
            <a:off x="4853880" y="2013198"/>
            <a:ext cx="3622774" cy="459581"/>
          </a:xfrm>
          <a:prstGeom prst="roundRect">
            <a:avLst>
              <a:gd name="adj" fmla="val 12435"/>
            </a:avLst>
          </a:prstGeom>
          <a:solidFill>
            <a:srgbClr val="C9A84C">
              <a:alpha val="4000"/>
            </a:srgbClr>
          </a:solidFill>
          <a:ln w="9525">
            <a:solidFill>
              <a:srgbClr val="C9A84C">
                <a:alpha val="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4" name="Text 33"/>
          <p:cNvSpPr/>
          <p:nvPr/>
        </p:nvSpPr>
        <p:spPr>
          <a:xfrm>
            <a:off x="4949726" y="2101304"/>
            <a:ext cx="143470" cy="143470"/>
          </a:xfrm>
          <a:prstGeom prst="ellipse">
            <a:avLst/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5" name="Image 9" descr="preencoded.png">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4955167" y="2106745"/>
            <a:ext cx="132588" cy="132588"/>
          </a:xfrm>
          <a:prstGeom prst="rect">
            <a:avLst/>
          </a:prstGeom>
        </p:spPr>
      </p:pic>
      <p:sp>
        <p:nvSpPr>
          <p:cNvPr id="46" name="Text 34"/>
          <p:cNvSpPr/>
          <p:nvPr/>
        </p:nvSpPr>
        <p:spPr>
          <a:xfrm>
            <a:off x="5171926" y="2093714"/>
            <a:ext cx="3273061" cy="313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76"/>
              </a:lnSpc>
              <a:buNone/>
            </a:pPr>
            <a:r>
              <a:rPr lang="en-US" sz="8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Death Unlock Flow</a:t>
            </a:r>
            <a:pPr algn="l" indent="0" marL="0">
              <a:lnSpc>
                <a:spcPts val="1176"/>
              </a:lnSpc>
              <a:buNone/>
            </a:pPr>
            <a:r>
              <a:rPr lang="en-US" sz="84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is a defensible product category — not a feature that can be bolt-on copied</a:t>
            </a:r>
            <a:endParaRPr lang="en-US" sz="840" dirty="0"/>
          </a:p>
        </p:txBody>
      </p:sp>
      <p:sp>
        <p:nvSpPr>
          <p:cNvPr id="47" name="Text 35"/>
          <p:cNvSpPr/>
          <p:nvPr/>
        </p:nvSpPr>
        <p:spPr>
          <a:xfrm>
            <a:off x="4853880" y="2543770"/>
            <a:ext cx="3622774" cy="459581"/>
          </a:xfrm>
          <a:prstGeom prst="roundRect">
            <a:avLst>
              <a:gd name="adj" fmla="val 12435"/>
            </a:avLst>
          </a:prstGeom>
          <a:solidFill>
            <a:srgbClr val="C9A84C">
              <a:alpha val="4000"/>
            </a:srgbClr>
          </a:solidFill>
          <a:ln w="9525">
            <a:solidFill>
              <a:srgbClr val="C9A84C">
                <a:alpha val="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8" name="Text 36"/>
          <p:cNvSpPr/>
          <p:nvPr/>
        </p:nvSpPr>
        <p:spPr>
          <a:xfrm>
            <a:off x="4949726" y="2631877"/>
            <a:ext cx="143470" cy="143470"/>
          </a:xfrm>
          <a:prstGeom prst="ellipse">
            <a:avLst/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49" name="Image 10" descr="preencoded.png">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4955167" y="2637318"/>
            <a:ext cx="132588" cy="132588"/>
          </a:xfrm>
          <a:prstGeom prst="rect">
            <a:avLst/>
          </a:prstGeom>
        </p:spPr>
      </p:pic>
      <p:sp>
        <p:nvSpPr>
          <p:cNvPr id="50" name="Text 37"/>
          <p:cNvSpPr/>
          <p:nvPr/>
        </p:nvSpPr>
        <p:spPr>
          <a:xfrm>
            <a:off x="5171926" y="2624286"/>
            <a:ext cx="3273061" cy="313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76"/>
              </a:lnSpc>
              <a:buNone/>
            </a:pPr>
            <a:r>
              <a:rPr lang="en-US" sz="8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 effects</a:t>
            </a:r>
            <a:pPr algn="l" indent="0" marL="0">
              <a:lnSpc>
                <a:spcPts val="1176"/>
              </a:lnSpc>
              <a:buNone/>
            </a:pPr>
            <a:r>
              <a:rPr lang="en-US" sz="84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every vault holder seeds new beneficiary accounts organically</a:t>
            </a:r>
            <a:endParaRPr lang="en-US" sz="840" dirty="0"/>
          </a:p>
        </p:txBody>
      </p:sp>
      <p:sp>
        <p:nvSpPr>
          <p:cNvPr id="51" name="Text 38"/>
          <p:cNvSpPr/>
          <p:nvPr/>
        </p:nvSpPr>
        <p:spPr>
          <a:xfrm>
            <a:off x="4853880" y="3074343"/>
            <a:ext cx="3622774" cy="459581"/>
          </a:xfrm>
          <a:prstGeom prst="roundRect">
            <a:avLst>
              <a:gd name="adj" fmla="val 12435"/>
            </a:avLst>
          </a:prstGeom>
          <a:solidFill>
            <a:srgbClr val="C9A84C">
              <a:alpha val="4000"/>
            </a:srgbClr>
          </a:solidFill>
          <a:ln w="9525">
            <a:solidFill>
              <a:srgbClr val="C9A84C">
                <a:alpha val="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2" name="Text 39"/>
          <p:cNvSpPr/>
          <p:nvPr/>
        </p:nvSpPr>
        <p:spPr>
          <a:xfrm>
            <a:off x="4949726" y="3162449"/>
            <a:ext cx="143470" cy="143470"/>
          </a:xfrm>
          <a:prstGeom prst="ellipse">
            <a:avLst/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53" name="Image 11" descr="preencoded.png">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4955167" y="3167890"/>
            <a:ext cx="132588" cy="132588"/>
          </a:xfrm>
          <a:prstGeom prst="rect">
            <a:avLst/>
          </a:prstGeom>
        </p:spPr>
      </p:pic>
      <p:sp>
        <p:nvSpPr>
          <p:cNvPr id="54" name="Text 40"/>
          <p:cNvSpPr/>
          <p:nvPr/>
        </p:nvSpPr>
        <p:spPr>
          <a:xfrm>
            <a:off x="5171926" y="3154859"/>
            <a:ext cx="3273061" cy="313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76"/>
              </a:lnSpc>
              <a:buNone/>
            </a:pPr>
            <a:r>
              <a:rPr lang="en-US" sz="8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Attorney channel</a:t>
            </a:r>
            <a:pPr algn="l" indent="0" marL="0">
              <a:lnSpc>
                <a:spcPts val="1176"/>
              </a:lnSpc>
              <a:buNone/>
            </a:pPr>
            <a:r>
              <a:rPr lang="en-US" sz="84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creates sticky institutional lock-in — high switching cost, recurring B2B revenue</a:t>
            </a:r>
            <a:endParaRPr lang="en-US" sz="840" dirty="0"/>
          </a:p>
        </p:txBody>
      </p:sp>
      <p:sp>
        <p:nvSpPr>
          <p:cNvPr id="55" name="Text 41"/>
          <p:cNvSpPr/>
          <p:nvPr/>
        </p:nvSpPr>
        <p:spPr>
          <a:xfrm>
            <a:off x="4853880" y="3604915"/>
            <a:ext cx="3622774" cy="459581"/>
          </a:xfrm>
          <a:prstGeom prst="roundRect">
            <a:avLst>
              <a:gd name="adj" fmla="val 12435"/>
            </a:avLst>
          </a:prstGeom>
          <a:solidFill>
            <a:srgbClr val="C9A84C">
              <a:alpha val="4000"/>
            </a:srgbClr>
          </a:solidFill>
          <a:ln w="9525">
            <a:solidFill>
              <a:srgbClr val="C9A84C">
                <a:alpha val="8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6" name="Text 42"/>
          <p:cNvSpPr/>
          <p:nvPr/>
        </p:nvSpPr>
        <p:spPr>
          <a:xfrm>
            <a:off x="4949726" y="3693021"/>
            <a:ext cx="143470" cy="143470"/>
          </a:xfrm>
          <a:prstGeom prst="ellipse">
            <a:avLst/>
          </a:prstGeom>
          <a:solidFill>
            <a:srgbClr val="C9A84C">
              <a:alpha val="12000"/>
            </a:srgbClr>
          </a:solidFill>
          <a:ln w="9525">
            <a:solidFill>
              <a:srgbClr val="C9A84C">
                <a:alpha val="35000"/>
              </a:srgbClr>
            </a:solidFill>
          </a:ln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57" name="Image 12" descr="preencoded.png">    </p:cNvPr>
          <p:cNvPicPr>
            <a:picLocks noChangeAspect="1"/>
          </p:cNvPicPr>
          <p:nvPr/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4955167" y="3698462"/>
            <a:ext cx="132588" cy="132588"/>
          </a:xfrm>
          <a:prstGeom prst="rect">
            <a:avLst/>
          </a:prstGeom>
        </p:spPr>
      </p:pic>
      <p:sp>
        <p:nvSpPr>
          <p:cNvPr id="58" name="Text 43"/>
          <p:cNvSpPr/>
          <p:nvPr/>
        </p:nvSpPr>
        <p:spPr>
          <a:xfrm>
            <a:off x="5171926" y="3685431"/>
            <a:ext cx="3273061" cy="3134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176"/>
              </a:lnSpc>
              <a:buNone/>
            </a:pPr>
            <a:r>
              <a:rPr lang="en-US" sz="8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Notification engine data</a:t>
            </a:r>
            <a:pPr algn="l" indent="0" marL="0">
              <a:lnSpc>
                <a:spcPts val="1176"/>
              </a:lnSpc>
              <a:buNone/>
            </a:pPr>
            <a:r>
              <a:rPr lang="en-US" sz="84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becomes an irreplaceable life-event graph — proprietary and compounding</a:t>
            </a:r>
            <a:endParaRPr lang="en-US" sz="840" dirty="0"/>
          </a:p>
        </p:txBody>
      </p:sp>
      <p:sp>
        <p:nvSpPr>
          <p:cNvPr id="59" name="Text 44"/>
          <p:cNvSpPr/>
          <p:nvPr/>
        </p:nvSpPr>
        <p:spPr>
          <a:xfrm>
            <a:off x="0" y="4986040"/>
            <a:ext cx="10058400" cy="15746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560" spc="11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BENEFICIARY · VAULT. TOGGLE. UNLOCK. TRANSFER.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D1B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gradFill rotWithShape="1">
            <a:gsLst>
              <a:gs pos="0">
                <a:srgbClr val="C9A84C">
                  <a:alpha val="4000"/>
                </a:srgbClr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0" y="0"/>
            <a:ext cx="3714750" cy="3572470"/>
          </a:xfrm>
          <a:prstGeom prst="ellipse">
            <a:avLst/>
          </a:prstGeom>
          <a:gradFill rotWithShape="1">
            <a:gsLst>
              <a:gs pos="0">
                <a:srgbClr val="C9A84C">
                  <a:alpha val="7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428780" y="2714030"/>
            <a:ext cx="2715220" cy="2429470"/>
          </a:xfrm>
          <a:prstGeom prst="ellipse">
            <a:avLst/>
          </a:prstGeom>
          <a:gradFill rotWithShape="1">
            <a:gsLst>
              <a:gs pos="0">
                <a:srgbClr val="C9A84C">
                  <a:alpha val="9000"/>
                </a:srgbClr>
              </a:gs>
              <a:gs pos="70000">
                <a:srgbClr val="0000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0" y="0"/>
            <a:ext cx="9144000" cy="21580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30000">
                <a:srgbClr val="C9A84C"/>
              </a:gs>
              <a:gs pos="70000">
                <a:srgbClr val="C9A84C"/>
              </a:gs>
              <a:gs pos="100000">
                <a:srgbClr val="000000">
                  <a:alpha val="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72070" y="429220"/>
            <a:ext cx="7590" cy="4285059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20000">
                <a:srgbClr val="C9A84C">
                  <a:alpha val="40000"/>
                </a:srgbClr>
              </a:gs>
              <a:gs pos="80000">
                <a:srgbClr val="C9A84C">
                  <a:alpha val="4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764339" y="429220"/>
            <a:ext cx="7590" cy="4285059"/>
          </a:xfrm>
          <a:prstGeom prst="rect">
            <a:avLst/>
          </a:prstGeom>
          <a:gradFill rotWithShape="1">
            <a:gsLst>
              <a:gs pos="0">
                <a:srgbClr val="000000">
                  <a:alpha val="0"/>
                </a:srgbClr>
              </a:gs>
              <a:gs pos="20000">
                <a:srgbClr val="C9A84C">
                  <a:alpha val="40000"/>
                </a:srgbClr>
              </a:gs>
              <a:gs pos="80000">
                <a:srgbClr val="C9A84C">
                  <a:alpha val="40000"/>
                </a:srgbClr>
              </a:gs>
              <a:gs pos="100000">
                <a:srgbClr val="000000">
                  <a:alpha val="0"/>
                </a:srgbClr>
              </a:gs>
            </a:gsLst>
            <a:lin ang="5400000" scaled="1"/>
          </a:gra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alphaModFix amt="6000"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028730" y="1285875"/>
            <a:ext cx="2571750" cy="257175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94866" y="2983260"/>
            <a:ext cx="1661665" cy="13841"/>
          </a:xfrm>
          <a:custGeom>
            <a:avLst/>
            <a:gdLst/>
            <a:ahLst/>
            <a:cxnLst/>
            <a:rect l="l" t="t" r="r" b="b"/>
            <a:pathLst>
              <a:path w="1661665" h="13841">
                <a:moveTo>
                  <a:pt x="86360" y="0"/>
                </a:moveTo>
                <a:lnTo>
                  <a:pt x="1575305" y="0"/>
                </a:lnTo>
                <a:lnTo>
                  <a:pt x="1592505" y="1730"/>
                </a:lnTo>
                <a:lnTo>
                  <a:pt x="1599506" y="3460"/>
                </a:lnTo>
                <a:lnTo>
                  <a:pt x="1604793" y="5190"/>
                </a:lnTo>
                <a:lnTo>
                  <a:pt x="1609178" y="6920"/>
                </a:lnTo>
                <a:lnTo>
                  <a:pt x="1612978" y="8651"/>
                </a:lnTo>
                <a:lnTo>
                  <a:pt x="1616356" y="10381"/>
                </a:lnTo>
                <a:lnTo>
                  <a:pt x="1619408" y="12111"/>
                </a:lnTo>
                <a:lnTo>
                  <a:pt x="1622199" y="13841"/>
                </a:lnTo>
                <a:lnTo>
                  <a:pt x="39466" y="13841"/>
                </a:lnTo>
                <a:lnTo>
                  <a:pt x="42257" y="12111"/>
                </a:lnTo>
                <a:lnTo>
                  <a:pt x="45309" y="10381"/>
                </a:lnTo>
                <a:lnTo>
                  <a:pt x="48686" y="8651"/>
                </a:lnTo>
                <a:lnTo>
                  <a:pt x="52487" y="6920"/>
                </a:lnTo>
                <a:lnTo>
                  <a:pt x="56872" y="5190"/>
                </a:lnTo>
                <a:lnTo>
                  <a:pt x="62159" y="3460"/>
                </a:lnTo>
                <a:lnTo>
                  <a:pt x="69160" y="1730"/>
                </a:lnTo>
                <a:close/>
              </a:path>
            </a:pathLst>
          </a:custGeom>
          <a:solidFill>
            <a:srgbClr val="C9A84C">
              <a:alpha val="7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2375892" y="2983260"/>
            <a:ext cx="1661665" cy="13841"/>
          </a:xfrm>
          <a:custGeom>
            <a:avLst/>
            <a:gdLst/>
            <a:ahLst/>
            <a:cxnLst/>
            <a:rect l="l" t="t" r="r" b="b"/>
            <a:pathLst>
              <a:path w="1661665" h="13841">
                <a:moveTo>
                  <a:pt x="86360" y="0"/>
                </a:moveTo>
                <a:lnTo>
                  <a:pt x="1575305" y="0"/>
                </a:lnTo>
                <a:lnTo>
                  <a:pt x="1592505" y="1730"/>
                </a:lnTo>
                <a:lnTo>
                  <a:pt x="1599506" y="3460"/>
                </a:lnTo>
                <a:lnTo>
                  <a:pt x="1604793" y="5190"/>
                </a:lnTo>
                <a:lnTo>
                  <a:pt x="1609178" y="6920"/>
                </a:lnTo>
                <a:lnTo>
                  <a:pt x="1612978" y="8651"/>
                </a:lnTo>
                <a:lnTo>
                  <a:pt x="1616356" y="10381"/>
                </a:lnTo>
                <a:lnTo>
                  <a:pt x="1619408" y="12111"/>
                </a:lnTo>
                <a:lnTo>
                  <a:pt x="1622199" y="13841"/>
                </a:lnTo>
                <a:lnTo>
                  <a:pt x="39466" y="13841"/>
                </a:lnTo>
                <a:lnTo>
                  <a:pt x="42257" y="12111"/>
                </a:lnTo>
                <a:lnTo>
                  <a:pt x="45309" y="10381"/>
                </a:lnTo>
                <a:lnTo>
                  <a:pt x="48686" y="8651"/>
                </a:lnTo>
                <a:lnTo>
                  <a:pt x="52487" y="6920"/>
                </a:lnTo>
                <a:lnTo>
                  <a:pt x="56872" y="5190"/>
                </a:lnTo>
                <a:lnTo>
                  <a:pt x="62159" y="3460"/>
                </a:lnTo>
                <a:lnTo>
                  <a:pt x="69160" y="1730"/>
                </a:lnTo>
                <a:close/>
              </a:path>
            </a:pathLst>
          </a:custGeom>
          <a:solidFill>
            <a:srgbClr val="C9A84C">
              <a:alpha val="7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9"/>
          <p:cNvSpPr/>
          <p:nvPr/>
        </p:nvSpPr>
        <p:spPr>
          <a:xfrm>
            <a:off x="4156918" y="2983260"/>
            <a:ext cx="1661665" cy="13841"/>
          </a:xfrm>
          <a:custGeom>
            <a:avLst/>
            <a:gdLst/>
            <a:ahLst/>
            <a:cxnLst/>
            <a:rect l="l" t="t" r="r" b="b"/>
            <a:pathLst>
              <a:path w="1661665" h="13841">
                <a:moveTo>
                  <a:pt x="86360" y="0"/>
                </a:moveTo>
                <a:lnTo>
                  <a:pt x="1575305" y="0"/>
                </a:lnTo>
                <a:lnTo>
                  <a:pt x="1592505" y="1730"/>
                </a:lnTo>
                <a:lnTo>
                  <a:pt x="1599506" y="3460"/>
                </a:lnTo>
                <a:lnTo>
                  <a:pt x="1604793" y="5190"/>
                </a:lnTo>
                <a:lnTo>
                  <a:pt x="1609178" y="6920"/>
                </a:lnTo>
                <a:lnTo>
                  <a:pt x="1612978" y="8651"/>
                </a:lnTo>
                <a:lnTo>
                  <a:pt x="1616356" y="10381"/>
                </a:lnTo>
                <a:lnTo>
                  <a:pt x="1619408" y="12111"/>
                </a:lnTo>
                <a:lnTo>
                  <a:pt x="1622199" y="13841"/>
                </a:lnTo>
                <a:lnTo>
                  <a:pt x="39466" y="13841"/>
                </a:lnTo>
                <a:lnTo>
                  <a:pt x="42257" y="12111"/>
                </a:lnTo>
                <a:lnTo>
                  <a:pt x="45309" y="10381"/>
                </a:lnTo>
                <a:lnTo>
                  <a:pt x="48686" y="8651"/>
                </a:lnTo>
                <a:lnTo>
                  <a:pt x="52487" y="6920"/>
                </a:lnTo>
                <a:lnTo>
                  <a:pt x="56872" y="5190"/>
                </a:lnTo>
                <a:lnTo>
                  <a:pt x="62159" y="3460"/>
                </a:lnTo>
                <a:lnTo>
                  <a:pt x="69160" y="1730"/>
                </a:lnTo>
                <a:close/>
              </a:path>
            </a:pathLst>
          </a:custGeom>
          <a:solidFill>
            <a:srgbClr val="C9A84C">
              <a:alpha val="7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0"/>
          <p:cNvSpPr/>
          <p:nvPr/>
        </p:nvSpPr>
        <p:spPr>
          <a:xfrm>
            <a:off x="585341" y="721221"/>
            <a:ext cx="5347624" cy="207913"/>
          </a:xfrm>
          <a:prstGeom prst="roundRect">
            <a:avLst>
              <a:gd name="adj" fmla="val 69024"/>
            </a:avLst>
          </a:prstGeom>
          <a:solidFill>
            <a:srgbClr val="C9A84C">
              <a:alpha val="8000"/>
            </a:srgbClr>
          </a:solidFill>
          <a:ln w="9525">
            <a:solidFill>
              <a:srgbClr val="C9A84C">
                <a:alpha val="45000"/>
              </a:srgbClr>
            </a:solidFill>
          </a:ln>
        </p:spPr>
        <p:txBody>
          <a:bodyPr wrap="none" lIns="86360" tIns="35560" rIns="114300" bIns="3556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b="1" spc="112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INVESTOR OPPORTUNITY</a:t>
            </a:r>
            <a:endParaRPr lang="en-US" sz="620" dirty="0"/>
          </a:p>
        </p:txBody>
      </p:sp>
      <p:sp>
        <p:nvSpPr>
          <p:cNvPr id="14" name="Text 11"/>
          <p:cNvSpPr/>
          <p:nvPr/>
        </p:nvSpPr>
        <p:spPr>
          <a:xfrm>
            <a:off x="585341" y="1057275"/>
            <a:ext cx="5347624" cy="9563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86"/>
              </a:lnSpc>
              <a:buNone/>
            </a:pPr>
            <a:r>
              <a:rPr lang="en-US" sz="3260" spc="-33" kern="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Join Us in Building</a:t>
            </a:r>
            <a:br/>
            <a:pPr algn="l" indent="0" marL="0">
              <a:lnSpc>
                <a:spcPts val="3586"/>
              </a:lnSpc>
              <a:buNone/>
            </a:pPr>
            <a:r>
              <a:rPr lang="en-US" sz="3260" spc="-33" kern="0" dirty="0">
                <a:solidFill>
                  <a:srgbClr val="F0F4F8"/>
                </a:solidFill>
                <a:latin typeface="Calibri Light" pitchFamily="34" charset="0"/>
                <a:ea typeface="Calibri Light" pitchFamily="34" charset="-122"/>
                <a:cs typeface="Calibri Light" pitchFamily="34" charset="-120"/>
              </a:rPr>
              <a:t> the </a:t>
            </a:r>
            <a:pPr algn="l" indent="0" marL="0">
              <a:lnSpc>
                <a:spcPts val="3586"/>
              </a:lnSpc>
              <a:buNone/>
            </a:pPr>
            <a:r>
              <a:rPr lang="en-US" sz="3260" b="1" spc="-33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Estate OS.</a:t>
            </a:r>
            <a:endParaRPr lang="en-US" sz="3260" dirty="0"/>
          </a:p>
        </p:txBody>
      </p:sp>
      <p:sp>
        <p:nvSpPr>
          <p:cNvPr id="15" name="Text 12"/>
          <p:cNvSpPr/>
          <p:nvPr/>
        </p:nvSpPr>
        <p:spPr>
          <a:xfrm>
            <a:off x="585341" y="2082403"/>
            <a:ext cx="2478435" cy="369540"/>
          </a:xfrm>
          <a:prstGeom prst="roundRect">
            <a:avLst>
              <a:gd name="adj" fmla="val 7904"/>
            </a:avLst>
          </a:prstGeom>
          <a:gradFill rotWithShape="1">
            <a:gsLst>
              <a:gs pos="0">
                <a:srgbClr val="C9A84C">
                  <a:alpha val="18000"/>
                </a:srgbClr>
              </a:gs>
              <a:gs pos="100000">
                <a:srgbClr val="C9A84C">
                  <a:alpha val="8000"/>
                </a:srgbClr>
              </a:gs>
            </a:gsLst>
            <a:lin ang="2700000" scaled="1"/>
          </a:gradFill>
          <a:ln w="9525">
            <a:solidFill>
              <a:srgbClr val="C9A84C">
                <a:alpha val="5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34104" y="2200805"/>
            <a:ext cx="132588" cy="132588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919460" y="2197596"/>
            <a:ext cx="558418" cy="139005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SEEKING</a:t>
            </a:r>
            <a:endParaRPr lang="en-US" sz="730" dirty="0"/>
          </a:p>
        </p:txBody>
      </p:sp>
      <p:sp>
        <p:nvSpPr>
          <p:cNvPr id="18" name="Text 14"/>
          <p:cNvSpPr/>
          <p:nvPr/>
        </p:nvSpPr>
        <p:spPr>
          <a:xfrm>
            <a:off x="1498104" y="2149078"/>
            <a:ext cx="1538555" cy="2361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860"/>
              </a:lnSpc>
              <a:buNone/>
            </a:pPr>
            <a:r>
              <a:rPr lang="en-US" sz="12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$2.5M Seed Round</a:t>
            </a:r>
            <a:endParaRPr lang="en-US" sz="1240" dirty="0"/>
          </a:p>
        </p:txBody>
      </p:sp>
      <p:sp>
        <p:nvSpPr>
          <p:cNvPr id="19" name="Text 15"/>
          <p:cNvSpPr/>
          <p:nvPr/>
        </p:nvSpPr>
        <p:spPr>
          <a:xfrm>
            <a:off x="585341" y="2623393"/>
            <a:ext cx="429220" cy="13841"/>
          </a:xfrm>
          <a:prstGeom prst="roundRect">
            <a:avLst>
              <a:gd name="adj" fmla="val 100932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30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0" name="Text 16"/>
          <p:cNvSpPr/>
          <p:nvPr/>
        </p:nvSpPr>
        <p:spPr>
          <a:xfrm>
            <a:off x="585341" y="2780705"/>
            <a:ext cx="5767045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840"/>
              </a:lnSpc>
              <a:buNone/>
            </a:pPr>
            <a:r>
              <a:rPr lang="en-US" sz="560" b="1" spc="101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OF FUNDS</a:t>
            </a:r>
            <a:endParaRPr lang="en-US" sz="560" dirty="0"/>
          </a:p>
        </p:txBody>
      </p:sp>
      <p:sp>
        <p:nvSpPr>
          <p:cNvPr id="21" name="Text 17"/>
          <p:cNvSpPr/>
          <p:nvPr/>
        </p:nvSpPr>
        <p:spPr>
          <a:xfrm>
            <a:off x="585341" y="2973735"/>
            <a:ext cx="1680716" cy="1164873"/>
          </a:xfrm>
          <a:prstGeom prst="roundRect">
            <a:avLst>
              <a:gd name="adj" fmla="val 7414"/>
            </a:avLst>
          </a:prstGeom>
          <a:solidFill>
            <a:srgbClr val="162032"/>
          </a:solidFill>
          <a:ln w="9525">
            <a:solidFill>
              <a:srgbClr val="C9A84C">
                <a:alpha val="15000"/>
              </a:srgbClr>
            </a:solidFill>
          </a:ln>
        </p:spPr>
        <p:txBody>
          <a:bodyPr wrap="square" lIns="128270" tIns="143510" rIns="128270" bIns="128270" rtlCol="0" anchor="t"/>
          <a:lstStyle/>
          <a:p>
            <a:pPr algn="l" indent="0" marL="0">
              <a:buNone/>
            </a:pPr>
            <a:r>
              <a:rPr lang="en-US" sz="21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40%</a:t>
            </a:r>
            <a:pPr algn="l" indent="0" marL="0">
              <a:buNone/>
            </a:pPr>
            <a:endParaRPr lang="en-US" sz="2140" dirty="0"/>
          </a:p>
          <a:p>
            <a:pPr algn="l" indent="0" marL="0">
              <a:buNone/>
            </a:pPr>
            <a:r>
              <a:rPr lang="en-US" sz="730" b="1" spc="58" kern="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 &amp; ENGINEERING</a:t>
            </a:r>
            <a:endParaRPr lang="en-US" sz="2140" dirty="0"/>
          </a:p>
          <a:p>
            <a:pPr algn="l" indent="0" marL="0">
              <a:buNone/>
            </a:pPr>
            <a:endParaRPr lang="en-US" sz="2140" dirty="0"/>
          </a:p>
          <a:p>
            <a:pPr algn="l" indent="0" marL="0">
              <a:buNone/>
            </a:pPr>
            <a:r>
              <a:rPr lang="en-US" sz="68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Vault, unlock engine, mobile apps</a:t>
            </a:r>
            <a:endParaRPr lang="en-US" sz="2140" dirty="0"/>
          </a:p>
        </p:txBody>
      </p:sp>
      <p:sp>
        <p:nvSpPr>
          <p:cNvPr id="22" name="Text 18"/>
          <p:cNvSpPr/>
          <p:nvPr/>
        </p:nvSpPr>
        <p:spPr>
          <a:xfrm>
            <a:off x="723007" y="3816995"/>
            <a:ext cx="1405384" cy="29170"/>
          </a:xfrm>
          <a:prstGeom prst="roundRect">
            <a:avLst>
              <a:gd name="adj" fmla="val 47892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19"/>
          <p:cNvSpPr/>
          <p:nvPr/>
        </p:nvSpPr>
        <p:spPr>
          <a:xfrm>
            <a:off x="723007" y="3816995"/>
            <a:ext cx="1405384" cy="29170"/>
          </a:xfrm>
          <a:custGeom>
            <a:avLst/>
            <a:gdLst/>
            <a:ahLst/>
            <a:cxnLst/>
            <a:rect l="l" t="t" r="r" b="b"/>
            <a:pathLst>
              <a:path w="1405384" h="29170">
                <a:moveTo>
                  <a:pt x="13970" y="0"/>
                </a:moveTo>
                <a:lnTo>
                  <a:pt x="11245" y="268"/>
                </a:lnTo>
                <a:lnTo>
                  <a:pt x="8624" y="1063"/>
                </a:lnTo>
                <a:lnTo>
                  <a:pt x="6209" y="2354"/>
                </a:lnTo>
                <a:lnTo>
                  <a:pt x="4092" y="4092"/>
                </a:lnTo>
                <a:lnTo>
                  <a:pt x="2354" y="6209"/>
                </a:lnTo>
                <a:lnTo>
                  <a:pt x="1063" y="8624"/>
                </a:lnTo>
                <a:lnTo>
                  <a:pt x="268" y="11245"/>
                </a:lnTo>
                <a:lnTo>
                  <a:pt x="0" y="13970"/>
                </a:lnTo>
                <a:lnTo>
                  <a:pt x="0" y="15200"/>
                </a:lnTo>
                <a:lnTo>
                  <a:pt x="268" y="17926"/>
                </a:lnTo>
                <a:lnTo>
                  <a:pt x="1063" y="20546"/>
                </a:lnTo>
                <a:lnTo>
                  <a:pt x="2354" y="22962"/>
                </a:lnTo>
                <a:lnTo>
                  <a:pt x="4092" y="25079"/>
                </a:lnTo>
                <a:lnTo>
                  <a:pt x="6209" y="26816"/>
                </a:lnTo>
                <a:lnTo>
                  <a:pt x="8624" y="28107"/>
                </a:lnTo>
                <a:lnTo>
                  <a:pt x="11245" y="28902"/>
                </a:lnTo>
                <a:lnTo>
                  <a:pt x="13970" y="29170"/>
                </a:lnTo>
                <a:lnTo>
                  <a:pt x="1391414" y="29170"/>
                </a:lnTo>
                <a:lnTo>
                  <a:pt x="1394139" y="28902"/>
                </a:lnTo>
                <a:lnTo>
                  <a:pt x="1396760" y="28107"/>
                </a:lnTo>
                <a:lnTo>
                  <a:pt x="1399175" y="26816"/>
                </a:lnTo>
                <a:lnTo>
                  <a:pt x="1401292" y="25079"/>
                </a:lnTo>
                <a:lnTo>
                  <a:pt x="1403030" y="22962"/>
                </a:lnTo>
                <a:lnTo>
                  <a:pt x="1404321" y="20546"/>
                </a:lnTo>
                <a:lnTo>
                  <a:pt x="1405116" y="17926"/>
                </a:lnTo>
                <a:lnTo>
                  <a:pt x="1405384" y="15200"/>
                </a:lnTo>
                <a:lnTo>
                  <a:pt x="1405384" y="13970"/>
                </a:lnTo>
                <a:lnTo>
                  <a:pt x="1405116" y="11245"/>
                </a:lnTo>
                <a:lnTo>
                  <a:pt x="1404321" y="8624"/>
                </a:lnTo>
                <a:lnTo>
                  <a:pt x="1403030" y="6209"/>
                </a:lnTo>
                <a:lnTo>
                  <a:pt x="1401292" y="4092"/>
                </a:lnTo>
                <a:lnTo>
                  <a:pt x="1399175" y="2354"/>
                </a:lnTo>
                <a:lnTo>
                  <a:pt x="1396760" y="1063"/>
                </a:lnTo>
                <a:lnTo>
                  <a:pt x="1394139" y="268"/>
                </a:lnTo>
                <a:lnTo>
                  <a:pt x="1391414" y="0"/>
                </a:lnTo>
                <a:close/>
              </a:path>
            </a:pathLst>
          </a:custGeom>
          <a:gradFill rotWithShape="1">
            <a:gsLst>
              <a:gs pos="0">
                <a:srgbClr val="C9A84C"/>
              </a:gs>
              <a:gs pos="100000">
                <a:srgbClr val="C9A84C">
                  <a:alpha val="5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4" name="Text 20"/>
          <p:cNvSpPr/>
          <p:nvPr/>
        </p:nvSpPr>
        <p:spPr>
          <a:xfrm>
            <a:off x="2366367" y="2973735"/>
            <a:ext cx="1680716" cy="1164873"/>
          </a:xfrm>
          <a:prstGeom prst="roundRect">
            <a:avLst>
              <a:gd name="adj" fmla="val 7414"/>
            </a:avLst>
          </a:prstGeom>
          <a:solidFill>
            <a:srgbClr val="162032"/>
          </a:solidFill>
          <a:ln w="9525">
            <a:solidFill>
              <a:srgbClr val="C9A84C">
                <a:alpha val="15000"/>
              </a:srgbClr>
            </a:solidFill>
          </a:ln>
        </p:spPr>
        <p:txBody>
          <a:bodyPr wrap="square" lIns="128270" tIns="143510" rIns="128270" bIns="128270" rtlCol="0" anchor="t"/>
          <a:lstStyle/>
          <a:p>
            <a:pPr algn="l" indent="0" marL="0">
              <a:buNone/>
            </a:pPr>
            <a:r>
              <a:rPr lang="en-US" sz="21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35%</a:t>
            </a:r>
            <a:pPr algn="l" indent="0" marL="0">
              <a:buNone/>
            </a:pPr>
            <a:endParaRPr lang="en-US" sz="2140" dirty="0"/>
          </a:p>
          <a:p>
            <a:pPr algn="l" indent="0" marL="0">
              <a:buNone/>
            </a:pPr>
            <a:r>
              <a:rPr lang="en-US" sz="730" b="1" spc="58" kern="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GO-TO-MARKET</a:t>
            </a:r>
            <a:endParaRPr lang="en-US" sz="2140" dirty="0"/>
          </a:p>
          <a:p>
            <a:pPr algn="l" indent="0" marL="0">
              <a:buNone/>
            </a:pPr>
            <a:endParaRPr lang="en-US" sz="2140" dirty="0"/>
          </a:p>
          <a:p>
            <a:pPr algn="l" indent="0" marL="0">
              <a:buNone/>
            </a:pPr>
            <a:r>
              <a:rPr lang="en-US" sz="68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Attorney channel, B2B sales, partnerships</a:t>
            </a:r>
            <a:endParaRPr lang="en-US" sz="2140" dirty="0"/>
          </a:p>
        </p:txBody>
      </p:sp>
      <p:sp>
        <p:nvSpPr>
          <p:cNvPr id="25" name="Text 21"/>
          <p:cNvSpPr/>
          <p:nvPr/>
        </p:nvSpPr>
        <p:spPr>
          <a:xfrm>
            <a:off x="2504033" y="3937843"/>
            <a:ext cx="1405384" cy="29170"/>
          </a:xfrm>
          <a:prstGeom prst="roundRect">
            <a:avLst>
              <a:gd name="adj" fmla="val 47892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2"/>
          <p:cNvSpPr/>
          <p:nvPr/>
        </p:nvSpPr>
        <p:spPr>
          <a:xfrm>
            <a:off x="2504033" y="3937843"/>
            <a:ext cx="1229618" cy="29170"/>
          </a:xfrm>
          <a:prstGeom prst="roundRect">
            <a:avLst>
              <a:gd name="adj" fmla="val 47892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5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3"/>
          <p:cNvSpPr/>
          <p:nvPr/>
        </p:nvSpPr>
        <p:spPr>
          <a:xfrm>
            <a:off x="4147393" y="2973735"/>
            <a:ext cx="1680716" cy="1164873"/>
          </a:xfrm>
          <a:prstGeom prst="roundRect">
            <a:avLst>
              <a:gd name="adj" fmla="val 7414"/>
            </a:avLst>
          </a:prstGeom>
          <a:solidFill>
            <a:srgbClr val="162032"/>
          </a:solidFill>
          <a:ln w="9525">
            <a:solidFill>
              <a:srgbClr val="C9A84C">
                <a:alpha val="15000"/>
              </a:srgbClr>
            </a:solidFill>
          </a:ln>
        </p:spPr>
        <p:txBody>
          <a:bodyPr wrap="square" lIns="128270" tIns="143510" rIns="128270" bIns="128270" rtlCol="0" anchor="t"/>
          <a:lstStyle/>
          <a:p>
            <a:pPr algn="l" indent="0" marL="0">
              <a:buNone/>
            </a:pPr>
            <a:r>
              <a:rPr lang="en-US" sz="21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25%</a:t>
            </a:r>
            <a:pPr algn="l" indent="0" marL="0">
              <a:buNone/>
            </a:pPr>
            <a:endParaRPr lang="en-US" sz="2140" dirty="0"/>
          </a:p>
          <a:p>
            <a:pPr algn="l" indent="0" marL="0">
              <a:buNone/>
            </a:pPr>
            <a:r>
              <a:rPr lang="en-US" sz="730" b="1" spc="58" kern="0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OPS &amp; COMPLIANCE</a:t>
            </a:r>
            <a:endParaRPr lang="en-US" sz="2140" dirty="0"/>
          </a:p>
          <a:p>
            <a:pPr algn="l" indent="0" marL="0">
              <a:buNone/>
            </a:pPr>
            <a:endParaRPr lang="en-US" sz="2140" dirty="0"/>
          </a:p>
          <a:p>
            <a:pPr algn="l" indent="0" marL="0">
              <a:buNone/>
            </a:pPr>
            <a:r>
              <a:rPr lang="en-US" sz="68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Legal, security audits, regulatory</a:t>
            </a:r>
            <a:endParaRPr lang="en-US" sz="2140" dirty="0"/>
          </a:p>
        </p:txBody>
      </p:sp>
      <p:sp>
        <p:nvSpPr>
          <p:cNvPr id="28" name="Text 24"/>
          <p:cNvSpPr/>
          <p:nvPr/>
        </p:nvSpPr>
        <p:spPr>
          <a:xfrm>
            <a:off x="4285059" y="3816995"/>
            <a:ext cx="1405384" cy="29170"/>
          </a:xfrm>
          <a:prstGeom prst="roundRect">
            <a:avLst>
              <a:gd name="adj" fmla="val 47892"/>
            </a:avLst>
          </a:prstGeom>
          <a:solidFill>
            <a:srgbClr val="FFFFFF">
              <a:alpha val="7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9" name="Text 25"/>
          <p:cNvSpPr/>
          <p:nvPr/>
        </p:nvSpPr>
        <p:spPr>
          <a:xfrm>
            <a:off x="4285059" y="3816995"/>
            <a:ext cx="878235" cy="29170"/>
          </a:xfrm>
          <a:prstGeom prst="roundRect">
            <a:avLst>
              <a:gd name="adj" fmla="val 47892"/>
            </a:avLst>
          </a:prstGeom>
          <a:gradFill rotWithShape="1">
            <a:gsLst>
              <a:gs pos="0">
                <a:srgbClr val="C9A84C"/>
              </a:gs>
              <a:gs pos="100000">
                <a:srgbClr val="C9A84C">
                  <a:alpha val="55000"/>
                </a:srgbClr>
              </a:gs>
            </a:gsLst>
            <a:lin ang="0" scaled="1"/>
          </a:gra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0" name="Text 26"/>
          <p:cNvSpPr/>
          <p:nvPr/>
        </p:nvSpPr>
        <p:spPr>
          <a:xfrm>
            <a:off x="585341" y="4262140"/>
            <a:ext cx="5767045" cy="15999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840" b="1" i="1" dirty="0">
                <a:solidFill>
                  <a:srgbClr val="F0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Beneficiary. One Platform. One Plan</a:t>
            </a:r>
            <a:pPr algn="l" indent="0" marL="0">
              <a:lnSpc>
                <a:spcPts val="1260"/>
              </a:lnSpc>
              <a:buNone/>
            </a:pPr>
            <a:r>
              <a:rPr lang="en-US" sz="840" i="1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for everything you leave behind.</a:t>
            </a:r>
            <a:endParaRPr lang="en-US" sz="840" dirty="0"/>
          </a:p>
        </p:txBody>
      </p:sp>
      <p:sp>
        <p:nvSpPr>
          <p:cNvPr id="31" name="Text 27"/>
          <p:cNvSpPr/>
          <p:nvPr/>
        </p:nvSpPr>
        <p:spPr>
          <a:xfrm>
            <a:off x="6171009" y="400050"/>
            <a:ext cx="9525" cy="4343400"/>
          </a:xfrm>
          <a:prstGeom prst="rect">
            <a:avLst/>
          </a:prstGeom>
          <a:solidFill>
            <a:srgbClr val="C9A84C">
              <a:alpha val="20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28"/>
          <p:cNvSpPr/>
          <p:nvPr/>
        </p:nvSpPr>
        <p:spPr>
          <a:xfrm>
            <a:off x="6523434" y="915591"/>
            <a:ext cx="228475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840"/>
              </a:lnSpc>
              <a:buNone/>
            </a:pPr>
            <a:r>
              <a:rPr lang="en-US" sz="560" b="1" spc="101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NOW</a:t>
            </a:r>
            <a:endParaRPr lang="en-US" sz="560" dirty="0"/>
          </a:p>
        </p:txBody>
      </p:sp>
      <p:sp>
        <p:nvSpPr>
          <p:cNvPr id="33" name="Text 29"/>
          <p:cNvSpPr/>
          <p:nvPr/>
        </p:nvSpPr>
        <p:spPr>
          <a:xfrm>
            <a:off x="6502025" y="1108621"/>
            <a:ext cx="470996" cy="236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60"/>
              </a:lnSpc>
              <a:buNone/>
            </a:pPr>
            <a:r>
              <a:rPr lang="en-US" sz="12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$68T</a:t>
            </a:r>
            <a:endParaRPr lang="en-US" sz="1240" dirty="0"/>
          </a:p>
        </p:txBody>
      </p:sp>
      <p:sp>
        <p:nvSpPr>
          <p:cNvPr id="34" name="Text 30"/>
          <p:cNvSpPr/>
          <p:nvPr/>
        </p:nvSpPr>
        <p:spPr>
          <a:xfrm>
            <a:off x="6519153" y="1358652"/>
            <a:ext cx="436742" cy="29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spc="45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GREAT WEALTH</a:t>
            </a:r>
            <a:br/>
            <a:pPr algn="ctr" indent="0" marL="0">
              <a:lnSpc>
                <a:spcPts val="728"/>
              </a:lnSpc>
              <a:buNone/>
            </a:pPr>
            <a:r>
              <a:rPr lang="en-US" sz="560" spc="45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</a:t>
            </a:r>
            <a:endParaRPr lang="en-US" sz="560" dirty="0"/>
          </a:p>
        </p:txBody>
      </p:sp>
      <p:sp>
        <p:nvSpPr>
          <p:cNvPr id="35" name="Text 31"/>
          <p:cNvSpPr/>
          <p:nvPr/>
        </p:nvSpPr>
        <p:spPr>
          <a:xfrm>
            <a:off x="7095083" y="1108621"/>
            <a:ext cx="298" cy="527298"/>
          </a:xfrm>
          <a:prstGeom prst="rect">
            <a:avLst/>
          </a:prstGeom>
          <a:solidFill>
            <a:srgbClr val="C9A84C">
              <a:alpha val="1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6" name="Text 32"/>
          <p:cNvSpPr/>
          <p:nvPr/>
        </p:nvSpPr>
        <p:spPr>
          <a:xfrm>
            <a:off x="7207434" y="1108621"/>
            <a:ext cx="691188" cy="236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60"/>
              </a:lnSpc>
              <a:buNone/>
            </a:pPr>
            <a:r>
              <a:rPr lang="en-US" sz="12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73M</a:t>
            </a:r>
            <a:endParaRPr lang="en-US" sz="1240" dirty="0"/>
          </a:p>
        </p:txBody>
      </p:sp>
      <p:sp>
        <p:nvSpPr>
          <p:cNvPr id="37" name="Text 33"/>
          <p:cNvSpPr/>
          <p:nvPr/>
        </p:nvSpPr>
        <p:spPr>
          <a:xfrm>
            <a:off x="7232568" y="1358652"/>
            <a:ext cx="640919" cy="2911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spc="45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BOOMERS</a:t>
            </a:r>
            <a:br/>
            <a:pPr algn="ctr" indent="0" marL="0">
              <a:lnSpc>
                <a:spcPts val="728"/>
              </a:lnSpc>
              <a:buNone/>
            </a:pPr>
            <a:r>
              <a:rPr lang="en-US" sz="560" spc="45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TRANSFERRING NOW</a:t>
            </a:r>
            <a:endParaRPr lang="en-US" sz="560" dirty="0"/>
          </a:p>
        </p:txBody>
      </p:sp>
      <p:sp>
        <p:nvSpPr>
          <p:cNvPr id="38" name="Text 34"/>
          <p:cNvSpPr/>
          <p:nvPr/>
        </p:nvSpPr>
        <p:spPr>
          <a:xfrm>
            <a:off x="8010674" y="1108621"/>
            <a:ext cx="149" cy="527298"/>
          </a:xfrm>
          <a:prstGeom prst="rect">
            <a:avLst/>
          </a:prstGeom>
          <a:solidFill>
            <a:srgbClr val="C9A84C">
              <a:alpha val="15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9" name="Text 35"/>
          <p:cNvSpPr/>
          <p:nvPr/>
        </p:nvSpPr>
        <p:spPr>
          <a:xfrm>
            <a:off x="8131984" y="1108621"/>
            <a:ext cx="490805" cy="2361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860"/>
              </a:lnSpc>
              <a:buNone/>
            </a:pPr>
            <a:r>
              <a:rPr lang="en-US" sz="124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18.4%</a:t>
            </a:r>
            <a:endParaRPr lang="en-US" sz="1240" dirty="0"/>
          </a:p>
        </p:txBody>
      </p:sp>
      <p:sp>
        <p:nvSpPr>
          <p:cNvPr id="40" name="Text 36"/>
          <p:cNvSpPr/>
          <p:nvPr/>
        </p:nvSpPr>
        <p:spPr>
          <a:xfrm>
            <a:off x="8149831" y="1358652"/>
            <a:ext cx="455110" cy="1940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ts val="728"/>
              </a:lnSpc>
              <a:buNone/>
            </a:pPr>
            <a:r>
              <a:rPr lang="en-US" sz="560" spc="45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MARKET</a:t>
            </a:r>
            <a:br/>
            <a:pPr algn="ctr" indent="0" marL="0">
              <a:lnSpc>
                <a:spcPts val="728"/>
              </a:lnSpc>
              <a:buNone/>
            </a:pPr>
            <a:r>
              <a:rPr lang="en-US" sz="560" spc="45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CAGR 2030</a:t>
            </a:r>
            <a:endParaRPr lang="en-US" sz="560" dirty="0"/>
          </a:p>
        </p:txBody>
      </p:sp>
      <p:sp>
        <p:nvSpPr>
          <p:cNvPr id="41" name="Text 37"/>
          <p:cNvSpPr/>
          <p:nvPr/>
        </p:nvSpPr>
        <p:spPr>
          <a:xfrm>
            <a:off x="6523434" y="1779389"/>
            <a:ext cx="2077045" cy="7590"/>
          </a:xfrm>
          <a:prstGeom prst="rect">
            <a:avLst/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2" name="Text 38"/>
          <p:cNvSpPr/>
          <p:nvPr/>
        </p:nvSpPr>
        <p:spPr>
          <a:xfrm>
            <a:off x="6523434" y="1930450"/>
            <a:ext cx="1095717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840"/>
              </a:lnSpc>
              <a:buNone/>
            </a:pPr>
            <a:r>
              <a:rPr lang="en-US" sz="560" b="1" spc="101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READY TO CONNECT?</a:t>
            </a:r>
            <a:endParaRPr lang="en-US" sz="560" dirty="0"/>
          </a:p>
        </p:txBody>
      </p:sp>
      <p:sp>
        <p:nvSpPr>
          <p:cNvPr id="43" name="Text 39"/>
          <p:cNvSpPr/>
          <p:nvPr/>
        </p:nvSpPr>
        <p:spPr>
          <a:xfrm>
            <a:off x="6523434" y="2108150"/>
            <a:ext cx="1954262" cy="396672"/>
          </a:xfrm>
          <a:prstGeom prst="roundRect">
            <a:avLst>
              <a:gd name="adj" fmla="val 10886"/>
            </a:avLst>
          </a:prstGeom>
          <a:gradFill rotWithShape="1">
            <a:gsLst>
              <a:gs pos="0">
                <a:srgbClr val="C9A84C"/>
              </a:gs>
              <a:gs pos="50000">
                <a:srgbClr val="E2C06A"/>
              </a:gs>
              <a:gs pos="100000">
                <a:srgbClr val="C9A84C"/>
              </a:gs>
            </a:gsLst>
            <a:lin ang="2700000" scaled="1"/>
          </a:gradFill>
          <a:ln/>
          <a:effectLst>
            <a:outerShdw sx="100000" sy="100000" kx="0" ky="0" algn="bl" rotWithShape="0" blurRad="171450" dist="57150" dir="5400000">
              <a:srgbClr val="c9a84c">
                <a:alpha val="35000"/>
              </a:srgbClr>
            </a:outerShdw>
          </a:effectLst>
        </p:spPr>
        <p:txBody>
          <a:bodyPr wrap="none" lIns="0" tIns="0" rIns="0" bIns="0" rtlCol="0" anchor="ctr"/>
          <a:lstStyle/>
          <a:p>
            <a:pPr algn="ctr" indent="0" marL="0">
              <a:buNone/>
            </a:pPr>
            <a:r>
              <a:rPr lang="en-US" sz="840" b="1" dirty="0">
                <a:solidFill>
                  <a:srgbClr val="0D1B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SCHEDULE A DEMO</a:t>
            </a:r>
            <a:endParaRPr lang="en-US" sz="840" dirty="0"/>
          </a:p>
        </p:txBody>
      </p:sp>
      <p:pic>
        <p:nvPicPr>
          <p:cNvPr id="44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728603" y="2222087"/>
            <a:ext cx="132588" cy="132588"/>
          </a:xfrm>
          <a:prstGeom prst="rect">
            <a:avLst/>
          </a:prstGeom>
        </p:spPr>
      </p:pic>
      <p:pic>
        <p:nvPicPr>
          <p:cNvPr id="45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145223" y="2222162"/>
            <a:ext cx="132588" cy="132588"/>
          </a:xfrm>
          <a:prstGeom prst="rect">
            <a:avLst/>
          </a:prstGeom>
        </p:spPr>
      </p:pic>
      <p:sp>
        <p:nvSpPr>
          <p:cNvPr id="46" name="Text 40"/>
          <p:cNvSpPr/>
          <p:nvPr/>
        </p:nvSpPr>
        <p:spPr>
          <a:xfrm>
            <a:off x="6523434" y="2539752"/>
            <a:ext cx="1881530" cy="1180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onebeneficiary.com  ·  hello@onebeneficiary.com</a:t>
            </a:r>
            <a:endParaRPr lang="en-US" sz="620" dirty="0"/>
          </a:p>
        </p:txBody>
      </p:sp>
      <p:sp>
        <p:nvSpPr>
          <p:cNvPr id="47" name="Text 41"/>
          <p:cNvSpPr/>
          <p:nvPr/>
        </p:nvSpPr>
        <p:spPr>
          <a:xfrm>
            <a:off x="6523434" y="2801243"/>
            <a:ext cx="2077045" cy="7590"/>
          </a:xfrm>
          <a:prstGeom prst="rect">
            <a:avLst/>
          </a:prstGeom>
          <a:solidFill>
            <a:srgbClr val="C9A84C">
              <a:alpha val="15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8" name="Text 42"/>
          <p:cNvSpPr/>
          <p:nvPr/>
        </p:nvSpPr>
        <p:spPr>
          <a:xfrm>
            <a:off x="6523434" y="2952304"/>
            <a:ext cx="2077045" cy="853976"/>
          </a:xfrm>
          <a:prstGeom prst="roundRect">
            <a:avLst>
              <a:gd name="adj" fmla="val 8328"/>
            </a:avLst>
          </a:prstGeom>
          <a:solidFill>
            <a:srgbClr val="C9A84C">
              <a:alpha val="5000"/>
            </a:srgbClr>
          </a:solidFill>
          <a:ln w="9525">
            <a:solidFill>
              <a:srgbClr val="C9A84C">
                <a:alpha val="20000"/>
              </a:srgbClr>
            </a:solidFill>
          </a:ln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9" name="Text 43"/>
          <p:cNvSpPr/>
          <p:nvPr/>
        </p:nvSpPr>
        <p:spPr>
          <a:xfrm>
            <a:off x="6676430" y="3076129"/>
            <a:ext cx="1948160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840"/>
              </a:lnSpc>
              <a:buNone/>
            </a:pPr>
            <a:r>
              <a:rPr lang="en-US" sz="560" b="1" spc="101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FINANCIAL HIGHLIGHTS</a:t>
            </a:r>
            <a:endParaRPr lang="en-US" sz="560" dirty="0"/>
          </a:p>
        </p:txBody>
      </p:sp>
      <p:sp>
        <p:nvSpPr>
          <p:cNvPr id="50" name="Text 44"/>
          <p:cNvSpPr/>
          <p:nvPr/>
        </p:nvSpPr>
        <p:spPr>
          <a:xfrm>
            <a:off x="6652922" y="3293269"/>
            <a:ext cx="517163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95"/>
              </a:lnSpc>
              <a:buNone/>
            </a:pPr>
            <a:r>
              <a:rPr lang="en-US" sz="11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$840</a:t>
            </a:r>
            <a:endParaRPr lang="en-US" sz="1130" dirty="0"/>
          </a:p>
        </p:txBody>
      </p:sp>
      <p:sp>
        <p:nvSpPr>
          <p:cNvPr id="51" name="Text 45"/>
          <p:cNvSpPr/>
          <p:nvPr/>
        </p:nvSpPr>
        <p:spPr>
          <a:xfrm>
            <a:off x="6652922" y="3522315"/>
            <a:ext cx="517163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840"/>
              </a:lnSpc>
              <a:buNone/>
            </a:pPr>
            <a:r>
              <a:rPr lang="en-US" sz="560" spc="45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EST. LTV</a:t>
            </a:r>
            <a:endParaRPr lang="en-US" sz="560" dirty="0"/>
          </a:p>
        </p:txBody>
      </p:sp>
      <p:sp>
        <p:nvSpPr>
          <p:cNvPr id="52" name="Text 46"/>
          <p:cNvSpPr/>
          <p:nvPr/>
        </p:nvSpPr>
        <p:spPr>
          <a:xfrm>
            <a:off x="7232898" y="3239988"/>
            <a:ext cx="7590" cy="442466"/>
          </a:xfrm>
          <a:prstGeom prst="rect">
            <a:avLst/>
          </a:prstGeom>
          <a:solidFill>
            <a:srgbClr val="C9A84C">
              <a:alpha val="20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3" name="Text 47"/>
          <p:cNvSpPr/>
          <p:nvPr/>
        </p:nvSpPr>
        <p:spPr>
          <a:xfrm>
            <a:off x="7303294" y="3239988"/>
            <a:ext cx="517327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95"/>
              </a:lnSpc>
              <a:buNone/>
            </a:pPr>
            <a:r>
              <a:rPr lang="en-US" sz="11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&lt;$45</a:t>
            </a:r>
            <a:endParaRPr lang="en-US" sz="1130" dirty="0"/>
          </a:p>
        </p:txBody>
      </p:sp>
      <p:sp>
        <p:nvSpPr>
          <p:cNvPr id="54" name="Text 48"/>
          <p:cNvSpPr/>
          <p:nvPr/>
        </p:nvSpPr>
        <p:spPr>
          <a:xfrm>
            <a:off x="7322106" y="3469035"/>
            <a:ext cx="479703" cy="2240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840"/>
              </a:lnSpc>
              <a:buNone/>
            </a:pPr>
            <a:r>
              <a:rPr lang="en-US" sz="560" spc="45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CAC (ATTY CH.)</a:t>
            </a:r>
            <a:endParaRPr lang="en-US" sz="560" dirty="0"/>
          </a:p>
        </p:txBody>
      </p:sp>
      <p:sp>
        <p:nvSpPr>
          <p:cNvPr id="55" name="Text 49"/>
          <p:cNvSpPr/>
          <p:nvPr/>
        </p:nvSpPr>
        <p:spPr>
          <a:xfrm>
            <a:off x="7883426" y="3239988"/>
            <a:ext cx="7590" cy="442466"/>
          </a:xfrm>
          <a:prstGeom prst="rect">
            <a:avLst/>
          </a:prstGeom>
          <a:solidFill>
            <a:srgbClr val="C9A84C">
              <a:alpha val="20000"/>
            </a:srgbClr>
          </a:solidFill>
          <a:ln/>
        </p:spPr>
        <p:txBody>
          <a:bodyPr wrap="squar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6" name="Text 50"/>
          <p:cNvSpPr/>
          <p:nvPr/>
        </p:nvSpPr>
        <p:spPr>
          <a:xfrm>
            <a:off x="7953829" y="3293269"/>
            <a:ext cx="517163" cy="21520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1695"/>
              </a:lnSpc>
              <a:buNone/>
            </a:pPr>
            <a:r>
              <a:rPr lang="en-US" sz="11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18.7×</a:t>
            </a:r>
            <a:endParaRPr lang="en-US" sz="1130" dirty="0"/>
          </a:p>
        </p:txBody>
      </p:sp>
      <p:sp>
        <p:nvSpPr>
          <p:cNvPr id="57" name="Text 51"/>
          <p:cNvSpPr/>
          <p:nvPr/>
        </p:nvSpPr>
        <p:spPr>
          <a:xfrm>
            <a:off x="7953829" y="3522315"/>
            <a:ext cx="517163" cy="1067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ts val="840"/>
              </a:lnSpc>
              <a:buNone/>
            </a:pPr>
            <a:r>
              <a:rPr lang="en-US" sz="560" spc="45" kern="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LTV / CAC</a:t>
            </a:r>
            <a:endParaRPr lang="en-US" sz="560" dirty="0"/>
          </a:p>
        </p:txBody>
      </p:sp>
      <p:pic>
        <p:nvPicPr>
          <p:cNvPr id="5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485343" y="4000347"/>
            <a:ext cx="132588" cy="176667"/>
          </a:xfrm>
          <a:prstGeom prst="rect">
            <a:avLst/>
          </a:prstGeom>
        </p:spPr>
      </p:pic>
      <p:sp>
        <p:nvSpPr>
          <p:cNvPr id="59" name="Text 52"/>
          <p:cNvSpPr/>
          <p:nvPr/>
        </p:nvSpPr>
        <p:spPr>
          <a:xfrm>
            <a:off x="6636990" y="3949750"/>
            <a:ext cx="842668" cy="29191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1095"/>
              </a:lnSpc>
              <a:buNone/>
            </a:pPr>
            <a:r>
              <a:rPr lang="en-US" sz="73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BENEFICIARY</a:t>
            </a:r>
            <a:endParaRPr lang="en-US" sz="730" dirty="0"/>
          </a:p>
        </p:txBody>
      </p:sp>
      <p:sp>
        <p:nvSpPr>
          <p:cNvPr id="60" name="Text 53"/>
          <p:cNvSpPr/>
          <p:nvPr/>
        </p:nvSpPr>
        <p:spPr>
          <a:xfrm>
            <a:off x="7520285" y="4038600"/>
            <a:ext cx="5655" cy="100310"/>
          </a:xfrm>
          <a:prstGeom prst="rect">
            <a:avLst/>
          </a:prstGeom>
          <a:solidFill>
            <a:srgbClr val="C9A84C">
              <a:alpha val="30000"/>
            </a:srgbClr>
          </a:solidFill>
          <a:ln/>
        </p:spPr>
        <p:txBody>
          <a:bodyPr wrap="none" rtlCol="0" anchor="t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1" name="Text 54"/>
          <p:cNvSpPr/>
          <p:nvPr/>
        </p:nvSpPr>
        <p:spPr>
          <a:xfrm>
            <a:off x="7583091" y="3970734"/>
            <a:ext cx="1037737" cy="2478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ts val="930"/>
              </a:lnSpc>
              <a:buNone/>
            </a:pPr>
            <a:r>
              <a:rPr lang="en-US" sz="620" dirty="0">
                <a:solidFill>
                  <a:srgbClr val="8AA3B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Vault · Toggle · Unlock · Transfer</a:t>
            </a:r>
            <a:endParaRPr lang="en-US" sz="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subject>PptxGenJS Presentation</dc:subject>
  <dc:creator>docgen</dc:creator>
  <cp:lastModifiedBy>docgen</cp:lastModifiedBy>
  <cp:revision>1</cp:revision>
  <dcterms:created xsi:type="dcterms:W3CDTF">2026-10-20T17:18:47Z</dcterms:created>
  <dcterms:modified xsi:type="dcterms:W3CDTF">2026-10-20T17:18:47Z</dcterms:modified>
</cp:coreProperties>
</file>